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90" r:id="rId3"/>
    <p:sldId id="291" r:id="rId4"/>
    <p:sldId id="292" r:id="rId5"/>
    <p:sldId id="257" r:id="rId6"/>
    <p:sldId id="294" r:id="rId7"/>
    <p:sldId id="293" r:id="rId8"/>
    <p:sldId id="296" r:id="rId9"/>
    <p:sldId id="299" r:id="rId10"/>
    <p:sldId id="300" r:id="rId11"/>
    <p:sldId id="260" r:id="rId12"/>
    <p:sldId id="277" r:id="rId13"/>
    <p:sldId id="264" r:id="rId14"/>
    <p:sldId id="298" r:id="rId15"/>
    <p:sldId id="263" r:id="rId16"/>
    <p:sldId id="281" r:id="rId17"/>
    <p:sldId id="271" r:id="rId18"/>
    <p:sldId id="275" r:id="rId19"/>
    <p:sldId id="282" r:id="rId20"/>
    <p:sldId id="301" r:id="rId21"/>
    <p:sldId id="304" r:id="rId22"/>
    <p:sldId id="303" r:id="rId23"/>
    <p:sldId id="302" r:id="rId24"/>
    <p:sldId id="305" r:id="rId25"/>
    <p:sldId id="289" r:id="rId26"/>
    <p:sldId id="274" r:id="rId27"/>
    <p:sldId id="297" r:id="rId28"/>
    <p:sldId id="278" r:id="rId29"/>
    <p:sldId id="270" r:id="rId30"/>
    <p:sldId id="288" r:id="rId31"/>
    <p:sldId id="286" r:id="rId3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FD841"/>
    <a:srgbClr val="CC0066"/>
    <a:srgbClr val="FFDC6D"/>
    <a:srgbClr val="99CC00"/>
    <a:srgbClr val="669900"/>
    <a:srgbClr val="FCFCFC"/>
    <a:srgbClr val="33CCFF"/>
    <a:srgbClr val="CCEC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726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E3B9D-F24A-4490-833D-162B74F94E06}" type="datetimeFigureOut">
              <a:rPr lang="en-IE" smtClean="0"/>
              <a:pPr/>
              <a:t>07/11/2014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F4094-DFED-4F2C-A193-3DC074D12EB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08154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08006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Use comments from your own students here </a:t>
            </a:r>
            <a:r>
              <a:rPr lang="en-IE" dirty="0" err="1" smtClean="0"/>
              <a:t>eg</a:t>
            </a:r>
            <a:r>
              <a:rPr lang="en-IE" dirty="0" smtClean="0"/>
              <a:t> Orientation,</a:t>
            </a:r>
            <a:r>
              <a:rPr lang="en-IE" baseline="0" dirty="0" smtClean="0"/>
              <a:t> </a:t>
            </a:r>
            <a:r>
              <a:rPr lang="en-IE" baseline="0" dirty="0" err="1" smtClean="0"/>
              <a:t>etc</a:t>
            </a:r>
            <a:r>
              <a:rPr lang="en-IE" dirty="0" smtClean="0"/>
              <a:t>:</a:t>
            </a:r>
          </a:p>
          <a:p>
            <a:endParaRPr lang="en-IE" dirty="0" smtClean="0"/>
          </a:p>
          <a:p>
            <a:r>
              <a:rPr lang="en-IE" dirty="0" smtClean="0"/>
              <a:t>“Orientation was the best, it took the fear out of going to college”</a:t>
            </a:r>
          </a:p>
          <a:p>
            <a:r>
              <a:rPr lang="en-IE" dirty="0" smtClean="0"/>
              <a:t>Or</a:t>
            </a:r>
          </a:p>
          <a:p>
            <a:r>
              <a:rPr lang="en-IE" dirty="0" smtClean="0"/>
              <a:t>I made new friends and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8089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34867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23FB-FF9F-054C-9E04-7EA016FCE812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767-8071-8D4B-9EB9-445DDB959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871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23FB-FF9F-054C-9E04-7EA016FCE812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767-8071-8D4B-9EB9-445DDB959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675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7" y="274641"/>
            <a:ext cx="7078663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23FB-FF9F-054C-9E04-7EA016FCE812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767-8071-8D4B-9EB9-445DDB959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906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23FB-FF9F-054C-9E04-7EA016FCE812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767-8071-8D4B-9EB9-445DDB959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705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23FB-FF9F-054C-9E04-7EA016FCE812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767-8071-8D4B-9EB9-445DDB959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056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7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23FB-FF9F-054C-9E04-7EA016FCE812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767-8071-8D4B-9EB9-445DDB959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106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23FB-FF9F-054C-9E04-7EA016FCE812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767-8071-8D4B-9EB9-445DDB959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193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23FB-FF9F-054C-9E04-7EA016FCE812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767-8071-8D4B-9EB9-445DDB959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75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23FB-FF9F-054C-9E04-7EA016FCE812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767-8071-8D4B-9EB9-445DDB959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756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23FB-FF9F-054C-9E04-7EA016FCE812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767-8071-8D4B-9EB9-445DDB959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52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23FB-FF9F-054C-9E04-7EA016FCE812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767-8071-8D4B-9EB9-445DDB959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422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A23FB-FF9F-054C-9E04-7EA016FCE812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AF767-8071-8D4B-9EB9-445DDB959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191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939" y="2416177"/>
            <a:ext cx="8420100" cy="1470025"/>
          </a:xfrm>
        </p:spPr>
        <p:txBody>
          <a:bodyPr>
            <a:noAutofit/>
          </a:bodyPr>
          <a:lstStyle/>
          <a:p>
            <a:pPr algn="r"/>
            <a:r>
              <a:rPr lang="en-US" sz="25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25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5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School </a:t>
            </a:r>
            <a:br>
              <a:rPr lang="en-US" sz="5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5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Presentation</a:t>
            </a:r>
            <a:endParaRPr lang="en-US" sz="5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839" y="3886200"/>
            <a:ext cx="6934200" cy="1752600"/>
          </a:xfrm>
        </p:spPr>
        <p:txBody>
          <a:bodyPr/>
          <a:lstStyle/>
          <a:p>
            <a:pPr algn="r"/>
            <a:endParaRPr lang="en-US" dirty="0" smtClean="0">
              <a:latin typeface="Arial Black" panose="020B0A04020102020204" pitchFamily="34" charset="0"/>
            </a:endParaRPr>
          </a:p>
          <a:p>
            <a:pPr algn="r"/>
            <a:r>
              <a:rPr lang="en-US" dirty="0" smtClean="0">
                <a:latin typeface="Arial Black" panose="020B0A04020102020204" pitchFamily="34" charset="0"/>
              </a:rPr>
              <a:t>for entry autumn 2015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7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540" y="141073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130" y="553862"/>
            <a:ext cx="756858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E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</a:t>
            </a:r>
          </a:p>
          <a:p>
            <a:pPr algn="ctr"/>
            <a:r>
              <a:rPr lang="en-IE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</a:p>
          <a:p>
            <a:pPr algn="ctr"/>
            <a:r>
              <a:rPr lang="en-IE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friends</a:t>
            </a:r>
          </a:p>
          <a:p>
            <a:pPr algn="ctr"/>
            <a:endParaRPr lang="en-IE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8676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Applying for a grant.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 smtClean="0">
              <a:latin typeface="Myriad Pro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9328" y="1600201"/>
            <a:ext cx="7782316" cy="1806878"/>
          </a:xfrm>
          <a:prstGeom prst="roundRect">
            <a:avLst/>
          </a:prstGeom>
          <a:solidFill>
            <a:srgbClr val="FFD84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70C0"/>
              </a:buClr>
              <a:buNone/>
            </a:pPr>
            <a:r>
              <a:rPr lang="en-US" sz="3600" dirty="0" smtClean="0">
                <a:latin typeface="Myriad Pro" pitchFamily="34" charset="0"/>
              </a:rPr>
              <a:t>HEAR is </a:t>
            </a:r>
            <a:r>
              <a:rPr lang="en-US" sz="3600" b="1" dirty="0" smtClean="0">
                <a:latin typeface="Myriad Pro" pitchFamily="34" charset="0"/>
              </a:rPr>
              <a:t>NOT</a:t>
            </a:r>
            <a:r>
              <a:rPr lang="en-US" sz="3600" dirty="0" smtClean="0">
                <a:latin typeface="Myriad Pro" pitchFamily="34" charset="0"/>
              </a:rPr>
              <a:t> the SUSI grant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079328" y="3958225"/>
            <a:ext cx="7782316" cy="1806878"/>
          </a:xfrm>
          <a:prstGeom prst="wedgeRoundRectCallout">
            <a:avLst>
              <a:gd name="adj1" fmla="val 42101"/>
              <a:gd name="adj2" fmla="val 72899"/>
              <a:gd name="adj3" fmla="val 16667"/>
            </a:avLst>
          </a:prstGeom>
          <a:solidFill>
            <a:srgbClr val="CC0066"/>
          </a:solidFill>
          <a:ln w="1270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70C0"/>
              </a:buClr>
            </a:pPr>
            <a:r>
              <a:rPr lang="en-US" sz="3000" dirty="0" smtClean="0">
                <a:solidFill>
                  <a:srgbClr val="FFC000"/>
                </a:solidFill>
                <a:latin typeface="Myriad Pro" pitchFamily="34" charset="0"/>
              </a:rPr>
              <a:t>If you apply to HEAR, </a:t>
            </a:r>
          </a:p>
          <a:p>
            <a:pPr algn="ctr">
              <a:buClr>
                <a:srgbClr val="0070C0"/>
              </a:buClr>
            </a:pPr>
            <a:r>
              <a:rPr lang="en-US" sz="3000" dirty="0" smtClean="0">
                <a:solidFill>
                  <a:srgbClr val="FFC000"/>
                </a:solidFill>
                <a:latin typeface="Myriad Pro" pitchFamily="34" charset="0"/>
              </a:rPr>
              <a:t>you should also apply to </a:t>
            </a:r>
            <a:r>
              <a:rPr lang="en-US" sz="3000" b="1" dirty="0" smtClean="0">
                <a:solidFill>
                  <a:srgbClr val="FFC000"/>
                </a:solidFill>
                <a:latin typeface="Myriad Pro" pitchFamily="34" charset="0"/>
              </a:rPr>
              <a:t>SUSI </a:t>
            </a:r>
          </a:p>
          <a:p>
            <a:pPr algn="ctr">
              <a:buClr>
                <a:srgbClr val="0070C0"/>
              </a:buClr>
            </a:pPr>
            <a:r>
              <a:rPr lang="en-US" sz="3000" dirty="0" smtClean="0">
                <a:solidFill>
                  <a:srgbClr val="FFC000"/>
                </a:solidFill>
                <a:latin typeface="Myriad Pro" pitchFamily="34" charset="0"/>
              </a:rPr>
              <a:t>if you think you may be eligible</a:t>
            </a:r>
          </a:p>
        </p:txBody>
      </p:sp>
    </p:spTree>
    <p:extLst>
      <p:ext uri="{BB962C8B-B14F-4D97-AF65-F5344CB8AC3E}">
        <p14:creationId xmlns:p14="http://schemas.microsoft.com/office/powerpoint/2010/main" xmlns="" val="827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Why apply to HEAR?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1987" y="1989138"/>
            <a:ext cx="8420100" cy="344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marR="0" lvl="0" indent="-6604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660400" marR="0" lvl="0" indent="-6604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5025" y="1677426"/>
            <a:ext cx="7516336" cy="1876707"/>
          </a:xfrm>
          <a:prstGeom prst="roundRect">
            <a:avLst/>
          </a:prstGeom>
          <a:solidFill>
            <a:srgbClr val="FFDC6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60400" lvl="0" indent="-660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points CAO offers </a:t>
            </a:r>
            <a:r>
              <a:rPr lang="en-IE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participating colleges provided you meet the minimum entry requirements.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5025" y="3937459"/>
            <a:ext cx="7516336" cy="1876707"/>
          </a:xfrm>
          <a:prstGeom prst="roundRect">
            <a:avLst/>
          </a:prstGeom>
          <a:solidFill>
            <a:srgbClr val="CC00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60400" lvl="0" indent="-660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Post-entry supports </a:t>
            </a:r>
            <a:r>
              <a:rPr lang="en-IE" sz="2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financial, academic, social and personal.</a:t>
            </a:r>
          </a:p>
        </p:txBody>
      </p:sp>
    </p:spTree>
    <p:extLst>
      <p:ext uri="{BB962C8B-B14F-4D97-AF65-F5344CB8AC3E}">
        <p14:creationId xmlns:p14="http://schemas.microsoft.com/office/powerpoint/2010/main" xmlns="" val="827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Should I apply?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3358960"/>
              </p:ext>
            </p:extLst>
          </p:nvPr>
        </p:nvGraphicFramePr>
        <p:xfrm>
          <a:off x="1087677" y="1520327"/>
          <a:ext cx="7668016" cy="48782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0000"/>
                <a:gridCol w="7188016"/>
              </a:tblGrid>
              <a:tr h="708136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IE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 your household income on</a:t>
                      </a:r>
                      <a:r>
                        <a:rPr lang="en-IE" sz="20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below €45,790 in 2013?</a:t>
                      </a:r>
                      <a:endParaRPr lang="en-IE" sz="20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08136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IE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en-IE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 or your family have a Medical Card/GP Visit Card?</a:t>
                      </a:r>
                      <a:endParaRPr lang="en-IE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DC6D"/>
                    </a:solidFill>
                  </a:tcPr>
                </a:tc>
              </a:tr>
              <a:tr h="1022864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IE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your parents/guardians receive a means-tested</a:t>
                      </a:r>
                      <a:r>
                        <a:rPr lang="en-IE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social welfare payment for at least 26 weeks in 2013?</a:t>
                      </a:r>
                      <a:endParaRPr lang="en-IE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22864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IE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your parents’</a:t>
                      </a:r>
                      <a:r>
                        <a:rPr lang="en-IE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guardians’ employment status under-represented in Higher Education? </a:t>
                      </a:r>
                      <a:endParaRPr lang="en-IE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DC6D"/>
                    </a:solidFill>
                  </a:tcPr>
                </a:tc>
              </a:tr>
              <a:tr h="708136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IE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you attended a DEIS second level school for five years?</a:t>
                      </a:r>
                    </a:p>
                  </a:txBody>
                  <a:tcPr/>
                </a:tc>
              </a:tr>
              <a:tr h="708136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IE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live in an area of concentrated disadvantage?</a:t>
                      </a:r>
                    </a:p>
                  </a:txBody>
                  <a:tcPr>
                    <a:solidFill>
                      <a:srgbClr val="FFDC6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7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849" y="0"/>
            <a:ext cx="6858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3712" y="1508853"/>
            <a:ext cx="517792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Talk to your </a:t>
            </a:r>
            <a:r>
              <a:rPr lang="en-IE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 /</a:t>
            </a:r>
          </a:p>
          <a:p>
            <a:pPr algn="ctr"/>
            <a:r>
              <a:rPr lang="en-IE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guardian</a:t>
            </a:r>
            <a:endParaRPr lang="en-IE" sz="8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  <a:p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017" y="1868828"/>
            <a:ext cx="1387664" cy="4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5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01458" y="1766170"/>
            <a:ext cx="8517698" cy="2827864"/>
          </a:xfrm>
          <a:prstGeom prst="flowChartAlternateProcess">
            <a:avLst/>
          </a:prstGeom>
          <a:solidFill>
            <a:srgbClr val="CC00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IE" sz="2600" dirty="0" smtClean="0">
                <a:solidFill>
                  <a:srgbClr val="FFC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You must meet the </a:t>
            </a:r>
            <a:r>
              <a:rPr lang="en-IE" sz="3200" b="1" dirty="0" smtClean="0">
                <a:solidFill>
                  <a:srgbClr val="FFC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HEAR income limit </a:t>
            </a:r>
          </a:p>
          <a:p>
            <a:pPr algn="ctr">
              <a:lnSpc>
                <a:spcPct val="150000"/>
              </a:lnSpc>
              <a:defRPr/>
            </a:pPr>
            <a:r>
              <a:rPr lang="en-IE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IE" sz="2600" b="1" dirty="0" smtClean="0">
                <a:solidFill>
                  <a:srgbClr val="FFC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en-IE" sz="2600" dirty="0" smtClean="0">
                <a:solidFill>
                  <a:srgbClr val="FFC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the </a:t>
            </a:r>
            <a:r>
              <a:rPr lang="en-IE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IE" sz="2600" dirty="0" smtClean="0">
                <a:solidFill>
                  <a:srgbClr val="FFC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combination of </a:t>
            </a:r>
            <a:r>
              <a:rPr lang="en-IE" sz="3200" b="1" dirty="0" smtClean="0">
                <a:solidFill>
                  <a:srgbClr val="FFC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2 other indicators </a:t>
            </a:r>
          </a:p>
          <a:p>
            <a:pPr algn="ctr">
              <a:lnSpc>
                <a:spcPct val="150000"/>
              </a:lnSpc>
              <a:defRPr/>
            </a:pPr>
            <a:r>
              <a:rPr lang="en-IE" sz="2600" dirty="0" smtClean="0">
                <a:solidFill>
                  <a:srgbClr val="FFC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to be eligible</a:t>
            </a:r>
            <a:endParaRPr lang="en-IE" sz="2600" dirty="0">
              <a:solidFill>
                <a:srgbClr val="FFC000"/>
              </a:solidFill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How do I apply?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38978" y="1600201"/>
            <a:ext cx="5552502" cy="4444543"/>
          </a:xfrm>
          <a:prstGeom prst="flowChartAlternateProcess">
            <a:avLst/>
          </a:prstGeom>
          <a:solidFill>
            <a:srgbClr val="FFD84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5125" lvl="0" indent="-365125">
              <a:spcBef>
                <a:spcPts val="200"/>
              </a:spcBef>
              <a:buFontTx/>
              <a:buAutoNum type="arabicPeriod"/>
              <a:defRPr/>
            </a:pPr>
            <a:r>
              <a:rPr lang="en-I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CAO at </a:t>
            </a:r>
            <a:r>
              <a:rPr lang="en-IE" sz="2000" b="1" dirty="0" smtClean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www.cao.ie</a:t>
            </a:r>
            <a:r>
              <a:rPr lang="en-IE" sz="20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IE" sz="2000" b="1" dirty="0" smtClean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February 2015</a:t>
            </a:r>
          </a:p>
          <a:p>
            <a:pPr marL="365125" lvl="0" indent="-365125">
              <a:spcBef>
                <a:spcPts val="200"/>
              </a:spcBef>
              <a:buFontTx/>
              <a:buAutoNum type="arabicPeriod"/>
              <a:defRPr/>
            </a:pPr>
            <a:endParaRPr lang="en-IE" sz="2000" dirty="0" smtClean="0">
              <a:solidFill>
                <a:srgbClr val="2D2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0" indent="-365125">
              <a:spcBef>
                <a:spcPct val="0"/>
              </a:spcBef>
              <a:buFontTx/>
              <a:buAutoNum type="arabicPeriod"/>
              <a:defRPr/>
            </a:pPr>
            <a:r>
              <a:rPr lang="en-I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your HEAR Application Guide &amp; Workbook with parents or guardians</a:t>
            </a:r>
            <a:endParaRPr lang="en-IE" sz="2000" dirty="0" smtClean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0" indent="-365125">
              <a:spcBef>
                <a:spcPct val="0"/>
              </a:spcBef>
              <a:defRPr/>
            </a:pPr>
            <a:endParaRPr lang="en-I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0" indent="-365125">
              <a:spcBef>
                <a:spcPct val="0"/>
              </a:spcBef>
              <a:defRPr/>
            </a:pPr>
            <a:r>
              <a:rPr lang="en-I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IE" sz="20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all elements of the online HEAR application </a:t>
            </a:r>
            <a:r>
              <a:rPr lang="en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lang="en-I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IE" sz="2000" b="1" dirty="0" smtClean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March 2015</a:t>
            </a:r>
          </a:p>
          <a:p>
            <a:pPr marL="365125" lvl="0" indent="-365125">
              <a:spcBef>
                <a:spcPts val="200"/>
              </a:spcBef>
              <a:defRPr/>
            </a:pPr>
            <a:endParaRPr lang="en-I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0" indent="-365125">
              <a:spcBef>
                <a:spcPts val="200"/>
              </a:spcBef>
              <a:defRPr/>
            </a:pPr>
            <a:r>
              <a:rPr lang="en-I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Submit </a:t>
            </a:r>
            <a:r>
              <a:rPr lang="en-IE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copies</a:t>
            </a:r>
            <a:r>
              <a:rPr lang="en-I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supporting documents  requested on your checklist to CAO by </a:t>
            </a:r>
            <a:r>
              <a:rPr lang="en-IE" sz="2000" b="1" dirty="0" smtClean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April 2015</a:t>
            </a:r>
            <a:endParaRPr lang="en-IE" sz="2000" dirty="0" smtClean="0">
              <a:solidFill>
                <a:srgbClr val="2D2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163" y="1600201"/>
            <a:ext cx="2797537" cy="394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How do I know 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what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documents I need?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0390" y="1916114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marR="0" lvl="0" indent="-6604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93002" y="2192357"/>
            <a:ext cx="8517698" cy="3832294"/>
          </a:xfrm>
          <a:prstGeom prst="flowChartAlternateProcess">
            <a:avLst/>
          </a:prstGeom>
          <a:solidFill>
            <a:srgbClr val="FFD841"/>
          </a:solidFill>
          <a:ln w="6350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60400" lvl="0" indent="-6604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+mj-lt"/>
              <a:buAutoNum type="arabicPeriod"/>
              <a:defRPr/>
            </a:pPr>
            <a:r>
              <a:rPr lang="en-IE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fill in your online HEAR application and you will receive a </a:t>
            </a:r>
            <a:r>
              <a:rPr lang="en-I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</a:t>
            </a:r>
            <a:r>
              <a:rPr lang="en-IE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end.  This is based on the information you provided.</a:t>
            </a:r>
          </a:p>
          <a:p>
            <a:pPr marL="660400" lvl="0" indent="-6604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+mj-lt"/>
              <a:buAutoNum type="arabicPeriod"/>
              <a:defRPr/>
            </a:pPr>
            <a:endParaRPr lang="en-IE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0" lvl="0" indent="-6604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+mj-lt"/>
              <a:buAutoNum type="arabicPeriod"/>
              <a:defRPr/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checklist</a:t>
            </a: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tells </a:t>
            </a:r>
            <a:r>
              <a:rPr lang="en-IE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what </a:t>
            </a:r>
            <a:r>
              <a:rPr lang="en-I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n-IE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need to fully complete your HEAR application.</a:t>
            </a:r>
          </a:p>
          <a:p>
            <a:pPr marL="660400" lvl="0" indent="-6604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+mj-lt"/>
              <a:buAutoNum type="arabicPeriod"/>
              <a:defRPr/>
            </a:pPr>
            <a:endParaRPr lang="en-IE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0" lvl="0" indent="-660400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+mj-lt"/>
              <a:buAutoNum type="arabicPeriod"/>
              <a:defRPr/>
            </a:pPr>
            <a:r>
              <a:rPr lang="en-IE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in </a:t>
            </a:r>
            <a:r>
              <a:rPr lang="en-I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IE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on checklist to make a complete application before </a:t>
            </a:r>
            <a:r>
              <a:rPr lang="en-I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April 2015</a:t>
            </a:r>
            <a:r>
              <a:rPr lang="en-IE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27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Sample </a:t>
            </a:r>
            <a:b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</a:b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supporting documents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1114964"/>
              </p:ext>
            </p:extLst>
          </p:nvPr>
        </p:nvGraphicFramePr>
        <p:xfrm>
          <a:off x="1127343" y="1770178"/>
          <a:ext cx="7803717" cy="45447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803717"/>
              </a:tblGrid>
              <a:tr h="983805">
                <a:tc>
                  <a:txBody>
                    <a:bodyPr/>
                    <a:lstStyle/>
                    <a:p>
                      <a:r>
                        <a:rPr kumimoji="0" lang="en-IE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P21 or Self Assessment Letter – Chapter 4 for </a:t>
                      </a:r>
                      <a:r>
                        <a:rPr kumimoji="0" lang="en-IE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2013</a:t>
                      </a:r>
                      <a:endParaRPr lang="en-IE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</a:tr>
              <a:tr h="12885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Social Welfare Form for </a:t>
                      </a:r>
                      <a:r>
                        <a:rPr kumimoji="0" lang="en-IE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2013</a:t>
                      </a:r>
                      <a:r>
                        <a:rPr kumimoji="0" lang="en-IE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Signed and Stamped by Social Welfare official</a:t>
                      </a:r>
                    </a:p>
                  </a:txBody>
                  <a:tcPr marL="91441" marR="91441">
                    <a:solidFill>
                      <a:srgbClr val="FFD841"/>
                    </a:solidFill>
                  </a:tcPr>
                </a:tc>
              </a:tr>
              <a:tr h="12885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RP50 Notification of Redundancy or Retirement Lump Sum Letter for </a:t>
                      </a:r>
                      <a:r>
                        <a:rPr kumimoji="0" lang="en-IE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1441" marR="91441"/>
                </a:tc>
              </a:tr>
              <a:tr h="9838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Letter from TUSLA for Children in Care</a:t>
                      </a:r>
                    </a:p>
                  </a:txBody>
                  <a:tcPr marL="91441" marR="91441">
                    <a:solidFill>
                      <a:srgbClr val="FFD84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7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H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elpful Tips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0390" y="1916114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marR="0" lvl="0" indent="-6604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1218" y="1344703"/>
            <a:ext cx="8599482" cy="2002074"/>
          </a:xfrm>
          <a:prstGeom prst="wedgeRoundRectCallout">
            <a:avLst>
              <a:gd name="adj1" fmla="val 27295"/>
              <a:gd name="adj2" fmla="val -66209"/>
              <a:gd name="adj3" fmla="val 16667"/>
            </a:avLst>
          </a:prstGeom>
          <a:solidFill>
            <a:srgbClr val="FFD841"/>
          </a:solidFill>
          <a:ln w="635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and fill in the guide carefully with your parents / guardians.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online application accurately.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Accurate description of Parental Occupation.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03820" y="3546585"/>
            <a:ext cx="8620691" cy="2002074"/>
          </a:xfrm>
          <a:prstGeom prst="wedgeRoundRectCallout">
            <a:avLst>
              <a:gd name="adj1" fmla="val -32555"/>
              <a:gd name="adj2" fmla="val 68757"/>
              <a:gd name="adj3" fmla="val 16667"/>
            </a:avLst>
          </a:prstGeom>
          <a:solidFill>
            <a:srgbClr val="669900">
              <a:alpha val="78000"/>
            </a:srgbClr>
          </a:solidFill>
          <a:ln w="63500">
            <a:solidFill>
              <a:schemeClr val="bg1"/>
            </a:solidFill>
          </a:ln>
          <a:effectLst>
            <a:outerShdw blurRad="50800" dist="25400" dir="5400000" rotWithShape="0">
              <a:srgbClr val="669900">
                <a:alpha val="33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the required supporting documentation early.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I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good quality copies of all pages of the correct documents.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all supporting documents requested.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18529" y="5177929"/>
            <a:ext cx="3308285" cy="1022782"/>
          </a:xfrm>
          <a:prstGeom prst="wedgeRoundRectCallout">
            <a:avLst>
              <a:gd name="adj1" fmla="val 28164"/>
              <a:gd name="adj2" fmla="val 66539"/>
              <a:gd name="adj3" fmla="val 16667"/>
            </a:avLst>
          </a:prstGeom>
          <a:solidFill>
            <a:srgbClr val="CC0066"/>
          </a:solidFill>
          <a:ln w="63500">
            <a:solidFill>
              <a:schemeClr val="bg1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proof of postage.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Deadlines!</a:t>
            </a:r>
            <a:endParaRPr lang="en-GB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4719" y="0"/>
            <a:ext cx="3707998" cy="420005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89336" y="41224"/>
            <a:ext cx="9857336" cy="4759287"/>
            <a:chOff x="317440" y="0"/>
            <a:chExt cx="9857336" cy="47592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7440" y="0"/>
              <a:ext cx="4759287" cy="475928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97801" y="1148141"/>
              <a:ext cx="3198564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Would</a:t>
              </a:r>
              <a:r>
                <a:rPr lang="en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YOU </a:t>
              </a:r>
              <a:r>
                <a:rPr lang="en-IE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like to go to college?</a:t>
              </a:r>
            </a:p>
            <a:p>
              <a:endParaRPr lang="en-IE" dirty="0"/>
            </a:p>
            <a:p>
              <a:endParaRPr lang="en-IE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76212" y="827700"/>
              <a:ext cx="319856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Where </a:t>
              </a:r>
            </a:p>
            <a:p>
              <a:pPr algn="ctr"/>
              <a:r>
                <a:rPr lang="en-IE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would </a:t>
              </a:r>
              <a:r>
                <a:rPr lang="en-IE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YOU </a:t>
              </a:r>
            </a:p>
            <a:p>
              <a:pPr algn="ctr"/>
              <a:r>
                <a:rPr lang="en-IE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like to go?</a:t>
              </a:r>
            </a:p>
            <a:p>
              <a:endParaRPr lang="en-IE" dirty="0"/>
            </a:p>
            <a:p>
              <a:endParaRPr lang="en-IE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6118" y="2926447"/>
            <a:ext cx="1387664" cy="47443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940" y="2697023"/>
            <a:ext cx="1230499" cy="42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3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 smtClean="0"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935" y="1254564"/>
            <a:ext cx="6763933" cy="47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18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95299" y="1891430"/>
            <a:ext cx="9108813" cy="4525963"/>
          </a:xfrm>
        </p:spPr>
        <p:txBody>
          <a:bodyPr/>
          <a:lstStyle/>
          <a:p>
            <a:pPr marL="660400" indent="-660400">
              <a:buNone/>
            </a:pPr>
            <a:r>
              <a:rPr lang="en-GB" sz="2600" dirty="0" smtClean="0">
                <a:latin typeface="Myriad Pro" pitchFamily="34" charset="0"/>
              </a:rPr>
              <a:t> </a:t>
            </a:r>
          </a:p>
          <a:p>
            <a:pPr marL="660400" indent="-660400">
              <a:buFont typeface="Arial" pitchFamily="34" charset="0"/>
              <a:buChar char="•"/>
            </a:pPr>
            <a:endParaRPr lang="en-GB" sz="2600" dirty="0" smtClean="0">
              <a:latin typeface="Myriad Pro" pitchFamily="34" charset="0"/>
            </a:endParaRPr>
          </a:p>
          <a:p>
            <a:pPr marL="660400" indent="-660400" eaLnBrk="1" hangingPunct="1"/>
            <a:endParaRPr lang="en-GB" sz="20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231354" y="948791"/>
            <a:ext cx="4843773" cy="2953510"/>
          </a:xfrm>
          <a:prstGeom prst="wedgeRoundRectCallout">
            <a:avLst>
              <a:gd name="adj1" fmla="val -3025"/>
              <a:gd name="adj2" fmla="val 69464"/>
              <a:gd name="adj3" fmla="val 16667"/>
            </a:avLst>
          </a:prstGeom>
          <a:solidFill>
            <a:srgbClr val="FFC000"/>
          </a:solidFill>
          <a:ln w="1270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300" dirty="0">
                <a:solidFill>
                  <a:prstClr val="black"/>
                </a:solidFill>
                <a:latin typeface="Myriad Pro" pitchFamily="34" charset="0"/>
              </a:rPr>
              <a:t>The </a:t>
            </a:r>
            <a:r>
              <a:rPr lang="en-IE" sz="2300" b="1" dirty="0">
                <a:solidFill>
                  <a:prstClr val="black"/>
                </a:solidFill>
                <a:latin typeface="Myriad Pro" pitchFamily="34" charset="0"/>
              </a:rPr>
              <a:t>Disability Access Route to Education (DARE) </a:t>
            </a:r>
            <a:r>
              <a:rPr lang="en-IE" sz="2300" dirty="0">
                <a:solidFill>
                  <a:prstClr val="black"/>
                </a:solidFill>
                <a:latin typeface="Myriad Pro" pitchFamily="34" charset="0"/>
              </a:rPr>
              <a:t>is a supplementary admissions scheme which offers college places on reduced points to school leavers with disabilities</a:t>
            </a:r>
            <a:r>
              <a:rPr lang="en-IE" sz="2400" dirty="0">
                <a:solidFill>
                  <a:prstClr val="black"/>
                </a:solidFill>
                <a:latin typeface="Myriad Pro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268541" y="2525966"/>
            <a:ext cx="4335572" cy="2552364"/>
          </a:xfrm>
          <a:prstGeom prst="wedgeRoundRectCallout">
            <a:avLst>
              <a:gd name="adj1" fmla="val -32555"/>
              <a:gd name="adj2" fmla="val 68757"/>
              <a:gd name="adj3" fmla="val 16667"/>
            </a:avLst>
          </a:prstGeom>
          <a:solidFill>
            <a:srgbClr val="669900">
              <a:alpha val="78000"/>
            </a:srgbClr>
          </a:solidFill>
          <a:ln w="127000">
            <a:solidFill>
              <a:schemeClr val="bg1"/>
            </a:solidFill>
          </a:ln>
          <a:effectLst>
            <a:outerShdw blurRad="50800" dist="25400" dir="5400000" rotWithShape="0">
              <a:srgbClr val="669900">
                <a:alpha val="33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200" b="1" dirty="0">
                <a:solidFill>
                  <a:prstClr val="white"/>
                </a:solidFill>
                <a:latin typeface="Myriad Pro" pitchFamily="34" charset="0"/>
              </a:rPr>
              <a:t>DARE</a:t>
            </a:r>
            <a:r>
              <a:rPr lang="en-IE" sz="2200" dirty="0">
                <a:solidFill>
                  <a:prstClr val="white"/>
                </a:solidFill>
                <a:latin typeface="Myriad Pro" pitchFamily="34" charset="0"/>
              </a:rPr>
              <a:t> has been </a:t>
            </a:r>
            <a:r>
              <a:rPr lang="en-IE" sz="2200" dirty="0" smtClean="0">
                <a:solidFill>
                  <a:prstClr val="white"/>
                </a:solidFill>
                <a:latin typeface="Myriad Pro" pitchFamily="34" charset="0"/>
              </a:rPr>
              <a:t>set up as </a:t>
            </a:r>
            <a:r>
              <a:rPr lang="en-IE" sz="2200" dirty="0">
                <a:solidFill>
                  <a:prstClr val="white"/>
                </a:solidFill>
                <a:latin typeface="Myriad Pro" pitchFamily="34" charset="0"/>
              </a:rPr>
              <a:t>clear evidence shows that disability can have a negative impact on educational attainment at school and progression to higher education.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56" y="520112"/>
            <a:ext cx="8915400" cy="1143000"/>
          </a:xfrm>
        </p:spPr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Iskoola Pota" panose="020B0502040204020203" pitchFamily="34" charset="0"/>
              </a:rPr>
              <a:t>What is DARE?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  <a:cs typeface="Iskoola Pot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4207" y="2775094"/>
            <a:ext cx="1395033" cy="47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2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Who Should Apply?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 smtClean="0">
              <a:latin typeface="Myriad Pro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4231" y="1677426"/>
            <a:ext cx="8174516" cy="4448738"/>
          </a:xfrm>
          <a:prstGeom prst="roundRect">
            <a:avLst/>
          </a:prstGeom>
          <a:solidFill>
            <a:srgbClr val="FFDC6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60400" indent="-660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whose disability had a significant impact on educational performance in school</a:t>
            </a:r>
          </a:p>
          <a:p>
            <a:pPr marL="660400" indent="-660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E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0" indent="-660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who may not be able to meet the points for their preferred course due to the impact of disability.</a:t>
            </a:r>
          </a:p>
          <a:p>
            <a:pPr marL="660400" indent="-660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E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0" indent="-660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under 23 years as at 1st January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0597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Disabilities eligible for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consideration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5742" y="1589292"/>
            <a:ext cx="8174516" cy="4448738"/>
          </a:xfrm>
          <a:prstGeom prst="roundRect">
            <a:avLst/>
          </a:prstGeom>
          <a:solidFill>
            <a:srgbClr val="FFDC6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000" b="1" dirty="0">
                <a:solidFill>
                  <a:prstClr val="black"/>
                </a:solidFill>
              </a:rPr>
              <a:t>	Autistic Spectrum Disorders (including Asperger’s Syndrome)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000" b="1" dirty="0">
                <a:solidFill>
                  <a:prstClr val="black"/>
                </a:solidFill>
              </a:rPr>
              <a:t>	</a:t>
            </a:r>
            <a:r>
              <a:rPr lang="en-GB" sz="2000" b="1" dirty="0" smtClean="0">
                <a:solidFill>
                  <a:prstClr val="black"/>
                </a:solidFill>
              </a:rPr>
              <a:t>ADD / ADHD</a:t>
            </a:r>
            <a:endParaRPr lang="en-GB" sz="2000" b="1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000" b="1" dirty="0">
                <a:solidFill>
                  <a:prstClr val="black"/>
                </a:solidFill>
              </a:rPr>
              <a:t>	</a:t>
            </a:r>
            <a:r>
              <a:rPr lang="en-GB" sz="2000" b="1" dirty="0" smtClean="0">
                <a:solidFill>
                  <a:prstClr val="black"/>
                </a:solidFill>
              </a:rPr>
              <a:t>Blind / Vision </a:t>
            </a:r>
            <a:r>
              <a:rPr lang="en-GB" sz="2000" b="1" dirty="0">
                <a:solidFill>
                  <a:prstClr val="black"/>
                </a:solidFill>
              </a:rPr>
              <a:t>Impaired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000" b="1" dirty="0">
                <a:solidFill>
                  <a:prstClr val="black"/>
                </a:solidFill>
              </a:rPr>
              <a:t>	</a:t>
            </a:r>
            <a:r>
              <a:rPr lang="en-GB" sz="2000" b="1" dirty="0" smtClean="0">
                <a:solidFill>
                  <a:prstClr val="black"/>
                </a:solidFill>
              </a:rPr>
              <a:t>Deaf / Hard </a:t>
            </a:r>
            <a:r>
              <a:rPr lang="en-GB" sz="2000" b="1" dirty="0">
                <a:solidFill>
                  <a:prstClr val="black"/>
                </a:solidFill>
              </a:rPr>
              <a:t>of Hearing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000" b="1" dirty="0">
                <a:solidFill>
                  <a:prstClr val="black"/>
                </a:solidFill>
              </a:rPr>
              <a:t>	DCD – Dyspraxia/Dysgraphia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000" b="1" dirty="0">
                <a:solidFill>
                  <a:prstClr val="black"/>
                </a:solidFill>
              </a:rPr>
              <a:t>	Mental Health Conditions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000" b="1" dirty="0">
                <a:solidFill>
                  <a:prstClr val="black"/>
                </a:solidFill>
              </a:rPr>
              <a:t>	Neurological Conditions </a:t>
            </a:r>
            <a:endParaRPr lang="en-GB" sz="2000" b="1" dirty="0" smtClean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GB" sz="2000" b="1" dirty="0">
                <a:solidFill>
                  <a:prstClr val="black"/>
                </a:solidFill>
              </a:rPr>
              <a:t>	</a:t>
            </a:r>
            <a:r>
              <a:rPr lang="en-GB" sz="2000" b="1" dirty="0" smtClean="0">
                <a:solidFill>
                  <a:prstClr val="black"/>
                </a:solidFill>
              </a:rPr>
              <a:t>(</a:t>
            </a:r>
            <a:r>
              <a:rPr lang="en-GB" sz="2000" b="1" dirty="0">
                <a:solidFill>
                  <a:prstClr val="black"/>
                </a:solidFill>
              </a:rPr>
              <a:t>Brain Injury, Epilepsy, Speech &amp; Language </a:t>
            </a:r>
            <a:r>
              <a:rPr lang="en-GB" sz="2000" b="1" dirty="0" smtClean="0">
                <a:solidFill>
                  <a:prstClr val="black"/>
                </a:solidFill>
              </a:rPr>
              <a:t>Disabilities</a:t>
            </a:r>
            <a:r>
              <a:rPr lang="en-GB" sz="2000" b="1" dirty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000" b="1" dirty="0">
                <a:solidFill>
                  <a:prstClr val="black"/>
                </a:solidFill>
              </a:rPr>
              <a:t>	Significant Ongoing Illness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000" b="1" dirty="0">
                <a:solidFill>
                  <a:prstClr val="black"/>
                </a:solidFill>
              </a:rPr>
              <a:t>	Physical Disability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000" b="1" dirty="0">
                <a:solidFill>
                  <a:prstClr val="black"/>
                </a:solidFill>
              </a:rPr>
              <a:t>	Specific Learning Difficulty (Dyslexia &amp; Dyscalculia)</a:t>
            </a:r>
          </a:p>
        </p:txBody>
      </p:sp>
    </p:spTree>
    <p:extLst>
      <p:ext uri="{BB962C8B-B14F-4D97-AF65-F5344CB8AC3E}">
        <p14:creationId xmlns:p14="http://schemas.microsoft.com/office/powerpoint/2010/main" xmlns="" val="10773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7700" y="4270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How do I apply?</a:t>
            </a:r>
            <a:endParaRPr lang="en-US" b="1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15496" y="1613973"/>
            <a:ext cx="6179329" cy="4444543"/>
          </a:xfrm>
          <a:prstGeom prst="flowChartAlternateProcess">
            <a:avLst/>
          </a:prstGeom>
          <a:solidFill>
            <a:srgbClr val="FFD84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5125" indent="-365125">
              <a:spcBef>
                <a:spcPts val="200"/>
              </a:spcBef>
              <a:buFontTx/>
              <a:buAutoNum type="arabicPeriod"/>
              <a:defRPr/>
            </a:pPr>
            <a:r>
              <a:rPr lang="en-I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CAO at </a:t>
            </a:r>
            <a:r>
              <a:rPr lang="en-IE" sz="2000" b="1" dirty="0" smtClean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www.cao.ie</a:t>
            </a:r>
            <a:r>
              <a:rPr lang="en-IE" sz="20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IE" sz="2000" b="1" dirty="0" smtClean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February 2015.</a:t>
            </a:r>
          </a:p>
          <a:p>
            <a:pPr marL="365125" indent="-365125">
              <a:spcBef>
                <a:spcPts val="200"/>
              </a:spcBef>
              <a:buFontTx/>
              <a:buAutoNum type="arabicPeriod"/>
              <a:defRPr/>
            </a:pPr>
            <a:endParaRPr lang="en-IE" sz="2000" dirty="0" smtClean="0">
              <a:solidFill>
                <a:srgbClr val="2D2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r>
              <a:rPr lang="en-I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your DARE Application Guide &amp; Workbook with parents or guardians.</a:t>
            </a: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endParaRPr lang="en-IE" sz="2000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r>
              <a:rPr lang="en-I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I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A of the Supplementary Info Form and apply to DARE by </a:t>
            </a:r>
            <a:r>
              <a:rPr lang="en-I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March </a:t>
            </a:r>
            <a:r>
              <a:rPr lang="en-IE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I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endParaRPr lang="en-IE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>
              <a:spcBef>
                <a:spcPct val="0"/>
              </a:spcBef>
              <a:buFontTx/>
              <a:buAutoNum type="arabicPeriod"/>
              <a:defRPr/>
            </a:pPr>
            <a:r>
              <a:rPr lang="en-I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lang="en-I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reference and evidence </a:t>
            </a:r>
            <a:r>
              <a:rPr lang="en-I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disability </a:t>
            </a:r>
            <a:r>
              <a:rPr lang="en-I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CAO by 1 </a:t>
            </a:r>
            <a:r>
              <a:rPr lang="en-I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en-IE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229" y="1844408"/>
            <a:ext cx="2715875" cy="38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5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DARE /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HEAR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Timeline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8972714"/>
              </p:ext>
            </p:extLst>
          </p:nvPr>
        </p:nvGraphicFramePr>
        <p:xfrm>
          <a:off x="694063" y="1635291"/>
          <a:ext cx="8582139" cy="347972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49118"/>
                <a:gridCol w="393302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DARE &amp; HEAR closing date</a:t>
                      </a:r>
                    </a:p>
                  </a:txBody>
                  <a:tcPr marL="91441" marR="91441" marT="45714" marB="45714" horzOverflow="overflow">
                    <a:solidFill>
                      <a:srgbClr val="FFD8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March 2015</a:t>
                      </a:r>
                    </a:p>
                  </a:txBody>
                  <a:tcPr marL="91441" marR="91441" marT="45714" marB="45714" horzOverflow="overflow">
                    <a:solidFill>
                      <a:srgbClr val="FFD84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Supporting documents closing date</a:t>
                      </a:r>
                      <a:endParaRPr kumimoji="0" lang="en-I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horzOverflow="overflow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April 2015</a:t>
                      </a:r>
                      <a:endParaRPr kumimoji="0" lang="en-I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horzOverflow="overflow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 of eligibility</a:t>
                      </a:r>
                      <a:endParaRPr kumimoji="0" lang="en-I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horzOverflow="overflow">
                    <a:solidFill>
                      <a:srgbClr val="FFD8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June 2015</a:t>
                      </a:r>
                      <a:endParaRPr kumimoji="0" lang="en-I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horzOverflow="overflow">
                    <a:solidFill>
                      <a:srgbClr val="FFD84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recheck</a:t>
                      </a:r>
                      <a:endParaRPr kumimoji="0" lang="en-I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horzOverflow="overflow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2015</a:t>
                      </a:r>
                      <a:endParaRPr kumimoji="0" lang="en-I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horzOverflow="overflow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HEAR/DARE offers</a:t>
                      </a:r>
                      <a:endParaRPr kumimoji="0" lang="en-I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horzOverflow="overflow">
                    <a:solidFill>
                      <a:srgbClr val="FFD8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2015</a:t>
                      </a:r>
                      <a:endParaRPr kumimoji="0" lang="en-I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horzOverflow="overflow">
                    <a:solidFill>
                      <a:srgbClr val="FFD84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Orientation</a:t>
                      </a:r>
                      <a:endParaRPr kumimoji="0" lang="en-I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horzOverflow="overflow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Aug /Early Sept 2015</a:t>
                      </a:r>
                    </a:p>
                  </a:txBody>
                  <a:tcPr marL="91441" marR="91441" marT="45714" marB="45714" horzOverflow="overflow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91441" marR="91441" marT="45714" marB="45714" horzOverflow="overflow">
                    <a:solidFill>
                      <a:srgbClr val="FFD8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91441" marR="91441" marT="45714" marB="45714" horzOverflow="overflow">
                    <a:solidFill>
                      <a:srgbClr val="FFD84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7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					</a:t>
            </a:r>
            <a:r>
              <a:rPr lang="en-US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Remember…</a:t>
            </a:r>
            <a:endParaRPr lang="en-US" sz="6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240341" y="1903053"/>
            <a:ext cx="374491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90600" eaLnBrk="1" hangingPunct="1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Submit it!</a:t>
            </a:r>
          </a:p>
          <a:p>
            <a:pPr indent="990600" eaLnBrk="1" hangingPunct="1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 eaLnBrk="1" hangingPunct="1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Check it!</a:t>
            </a:r>
          </a:p>
          <a:p>
            <a:pPr indent="990600" eaLnBrk="1" hangingPunct="1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 eaLnBrk="1" hangingPunct="1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Send it!</a:t>
            </a:r>
          </a:p>
          <a:p>
            <a:pPr indent="990600" eaLnBrk="1" hangingPunct="1">
              <a:spcBef>
                <a:spcPct val="50000"/>
              </a:spcBef>
              <a:buClr>
                <a:srgbClr val="FF9900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Myriad Pro" pitchFamily="34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342" y="1611216"/>
            <a:ext cx="3203448" cy="206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608" y="4072356"/>
            <a:ext cx="3312916" cy="163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27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Remember…</a:t>
            </a:r>
            <a:endParaRPr lang="en-US" sz="6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50683" y="2148289"/>
            <a:ext cx="8604633" cy="3739242"/>
          </a:xfrm>
          <a:prstGeom prst="wedgeRoundRectCallout">
            <a:avLst>
              <a:gd name="adj1" fmla="val 27423"/>
              <a:gd name="adj2" fmla="val -62095"/>
              <a:gd name="adj3" fmla="val 16667"/>
            </a:avLst>
          </a:prstGeom>
          <a:solidFill>
            <a:srgbClr val="FFD841"/>
          </a:solidFill>
          <a:ln w="1270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Clr>
                <a:srgbClr val="993366"/>
              </a:buClr>
              <a:buSzPct val="150000"/>
            </a:pPr>
            <a:r>
              <a:rPr lang="en-IE" sz="5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ヒラギノ角ゴ Pro W3" charset="-128"/>
                <a:cs typeface="Arial" panose="020B0604020202020204" pitchFamily="34" charset="0"/>
              </a:rPr>
              <a:t>You </a:t>
            </a:r>
            <a:r>
              <a:rPr lang="en-IE" sz="5000" b="1" dirty="0">
                <a:solidFill>
                  <a:srgbClr val="002060"/>
                </a:solidFill>
                <a:latin typeface="Arial Black" panose="020B0A04020102020204" pitchFamily="34" charset="0"/>
                <a:ea typeface="ヒラギノ角ゴ Pro W3" charset="-128"/>
                <a:cs typeface="Arial" panose="020B0604020202020204" pitchFamily="34" charset="0"/>
              </a:rPr>
              <a:t>can apply </a:t>
            </a:r>
            <a:r>
              <a:rPr lang="en-IE" sz="5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ヒラギノ角ゴ Pro W3" charset="-128"/>
                <a:cs typeface="Arial" panose="020B0604020202020204" pitchFamily="34" charset="0"/>
              </a:rPr>
              <a:t>to both </a:t>
            </a:r>
            <a:r>
              <a:rPr lang="en-IE" sz="7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ヒラギノ角ゴ Pro W3" charset="-128"/>
                <a:cs typeface="Arial" panose="020B0604020202020204" pitchFamily="34" charset="0"/>
              </a:rPr>
              <a:t>DARE </a:t>
            </a:r>
            <a:r>
              <a:rPr lang="en-IE" sz="7200" b="1" dirty="0">
                <a:solidFill>
                  <a:srgbClr val="002060"/>
                </a:solidFill>
                <a:latin typeface="Arial Black" panose="020B0A04020102020204" pitchFamily="34" charset="0"/>
                <a:ea typeface="ヒラギノ角ゴ Pro W3" charset="-128"/>
                <a:cs typeface="Arial" panose="020B0604020202020204" pitchFamily="34" charset="0"/>
              </a:rPr>
              <a:t>&amp; </a:t>
            </a:r>
            <a:r>
              <a:rPr lang="en-IE" sz="7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ヒラギノ角ゴ Pro W3" charset="-128"/>
                <a:cs typeface="Arial" panose="020B0604020202020204" pitchFamily="34" charset="0"/>
              </a:rPr>
              <a:t>HEAR</a:t>
            </a:r>
            <a:endParaRPr lang="en-IE" sz="7200" b="1" dirty="0">
              <a:solidFill>
                <a:srgbClr val="002060"/>
              </a:solidFill>
              <a:latin typeface="Arial Black" panose="020B0A04020102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4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60400" indent="-660400">
              <a:buClr>
                <a:srgbClr val="0070C0"/>
              </a:buClr>
              <a:buNone/>
            </a:pPr>
            <a:r>
              <a:rPr lang="en-GB" sz="2600" dirty="0" smtClean="0">
                <a:latin typeface="Myriad Pro" pitchFamily="34" charset="0"/>
              </a:rPr>
              <a:t> </a:t>
            </a:r>
          </a:p>
          <a:p>
            <a:pPr marL="660400" indent="-660400">
              <a:buClr>
                <a:srgbClr val="0070C0"/>
              </a:buClr>
              <a:buFont typeface="Arial" pitchFamily="34" charset="0"/>
              <a:buChar char="•"/>
            </a:pPr>
            <a:endParaRPr lang="en-GB" sz="2600" dirty="0" smtClean="0">
              <a:latin typeface="Myriad Pro" pitchFamily="34" charset="0"/>
            </a:endParaRPr>
          </a:p>
          <a:p>
            <a:pPr marL="660400" indent="-660400" eaLnBrk="1" hangingPunct="1"/>
            <a:endParaRPr lang="en-GB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0506" y="223093"/>
            <a:ext cx="5990420" cy="5990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8982" y="1600201"/>
            <a:ext cx="4562819" cy="516831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06747" y="374573"/>
            <a:ext cx="5343182" cy="1225628"/>
          </a:xfrm>
        </p:spPr>
        <p:txBody>
          <a:bodyPr>
            <a:noAutofit/>
          </a:bodyPr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Saturday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</a:b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10 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xmlns="" val="827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95" y="1600201"/>
            <a:ext cx="8915400" cy="4525963"/>
          </a:xfrm>
        </p:spPr>
        <p:txBody>
          <a:bodyPr>
            <a:normAutofit/>
          </a:bodyPr>
          <a:lstStyle/>
          <a:p>
            <a:endParaRPr lang="en-US" sz="3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2600" dirty="0"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4837" y="1417634"/>
            <a:ext cx="7309336" cy="4612295"/>
            <a:chOff x="1294837" y="1417634"/>
            <a:chExt cx="7309336" cy="4612295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1294837" y="1417634"/>
              <a:ext cx="7309336" cy="4612295"/>
            </a:xfrm>
            <a:prstGeom prst="wedgeRoundRectCallout">
              <a:avLst>
                <a:gd name="adj1" fmla="val -32722"/>
                <a:gd name="adj2" fmla="val 43588"/>
                <a:gd name="adj3" fmla="val 16667"/>
              </a:avLst>
            </a:prstGeom>
            <a:solidFill>
              <a:schemeClr val="bg1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/>
              <a:endParaRPr lang="en-IE" sz="1800" dirty="0">
                <a:solidFill>
                  <a:srgbClr val="993366"/>
                </a:solidFill>
                <a:latin typeface="Myriad Pro" pitchFamily="34" charset="0"/>
                <a:ea typeface="ヒラギノ角ゴ Pro W3" charset="-128"/>
              </a:endParaRP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1294837" y="1417634"/>
              <a:ext cx="7309336" cy="4246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4">
                <a:spcBef>
                  <a:spcPct val="50000"/>
                </a:spcBef>
              </a:pPr>
              <a:r>
                <a:rPr lang="en-IE" sz="3000" b="1" dirty="0">
                  <a:solidFill>
                    <a:srgbClr val="FF9900"/>
                  </a:solidFill>
                  <a:latin typeface="+mj-lt"/>
                  <a:ea typeface="ヒラギノ角ゴ Pro W3" charset="-128"/>
                </a:rPr>
                <a:t>www.accesscollege.ie</a:t>
              </a:r>
              <a:endParaRPr lang="en-IE" sz="3000" b="1" dirty="0" smtClean="0">
                <a:solidFill>
                  <a:srgbClr val="FF9900"/>
                </a:solidFill>
                <a:latin typeface="+mj-lt"/>
                <a:ea typeface="ヒラギノ角ゴ Pro W3" charset="-128"/>
              </a:endParaRPr>
            </a:p>
            <a:p>
              <a:pPr lvl="4" eaLnBrk="1" hangingPunct="1">
                <a:spcBef>
                  <a:spcPct val="50000"/>
                </a:spcBef>
              </a:pPr>
              <a:endParaRPr lang="en-IE" sz="3000" dirty="0">
                <a:latin typeface="Myriad Pro" pitchFamily="34" charset="0"/>
                <a:ea typeface="ヒラギノ角ゴ Pro W3" charset="-128"/>
              </a:endParaRPr>
            </a:p>
            <a:p>
              <a:pPr lvl="4" eaLnBrk="1" hangingPunct="1">
                <a:spcBef>
                  <a:spcPct val="50000"/>
                </a:spcBef>
              </a:pPr>
              <a:endParaRPr lang="en-IE" sz="3000" dirty="0" smtClean="0">
                <a:latin typeface="Myriad Pro" pitchFamily="34" charset="0"/>
                <a:ea typeface="ヒラギノ角ゴ Pro W3" charset="-128"/>
              </a:endParaRPr>
            </a:p>
            <a:p>
              <a:pPr lvl="4" eaLnBrk="1" hangingPunct="1">
                <a:spcBef>
                  <a:spcPct val="50000"/>
                </a:spcBef>
              </a:pPr>
              <a:endParaRPr lang="en-IE" sz="3000" dirty="0">
                <a:latin typeface="Myriad Pro" pitchFamily="34" charset="0"/>
                <a:ea typeface="ヒラギノ角ゴ Pro W3" charset="-128"/>
              </a:endParaRPr>
            </a:p>
            <a:p>
              <a:pPr lvl="4" eaLnBrk="1" hangingPunct="1">
                <a:spcBef>
                  <a:spcPct val="50000"/>
                </a:spcBef>
              </a:pPr>
              <a:endParaRPr lang="en-IE" sz="3000" dirty="0" smtClean="0">
                <a:latin typeface="Myriad Pro" pitchFamily="34" charset="0"/>
                <a:ea typeface="ヒラギノ角ゴ Pro W3" charset="-128"/>
              </a:endParaRPr>
            </a:p>
            <a:p>
              <a:pPr lvl="4" algn="ctr" eaLnBrk="1" hangingPunct="1">
                <a:spcBef>
                  <a:spcPct val="50000"/>
                </a:spcBef>
              </a:pPr>
              <a:endParaRPr lang="en-IE" sz="1000" dirty="0" smtClean="0">
                <a:latin typeface="Myriad Pro" pitchFamily="34" charset="0"/>
                <a:ea typeface="ヒラギノ角ゴ Pro W3" charset="-128"/>
              </a:endParaRPr>
            </a:p>
            <a:p>
              <a:pPr lvl="4" algn="ctr" eaLnBrk="1" hangingPunct="1">
                <a:spcBef>
                  <a:spcPct val="50000"/>
                </a:spcBef>
              </a:pPr>
              <a:r>
                <a:rPr lang="en-IE" sz="3000" dirty="0" smtClean="0">
                  <a:latin typeface="Myriad Pro" pitchFamily="34" charset="0"/>
                  <a:ea typeface="ヒラギノ角ゴ Pro W3" charset="-128"/>
                </a:rPr>
                <a:t> </a:t>
              </a:r>
              <a:endParaRPr lang="en-IE" sz="3000" dirty="0">
                <a:latin typeface="Myriad Pro" pitchFamily="34" charset="0"/>
                <a:ea typeface="ヒラギノ角ゴ Pro W3" charset="-128"/>
              </a:endParaRPr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Further Information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/>
          <a:srcRect r="8255"/>
          <a:stretch/>
        </p:blipFill>
        <p:spPr>
          <a:xfrm>
            <a:off x="2140720" y="1994056"/>
            <a:ext cx="5536241" cy="38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4719" y="0"/>
            <a:ext cx="3707998" cy="420005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89336" y="41224"/>
            <a:ext cx="9857336" cy="4759287"/>
            <a:chOff x="317440" y="0"/>
            <a:chExt cx="9857336" cy="47592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7440" y="0"/>
              <a:ext cx="4759287" cy="475928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97801" y="1148141"/>
              <a:ext cx="3198564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How do </a:t>
              </a:r>
            </a:p>
            <a:p>
              <a:pPr algn="ctr"/>
              <a:r>
                <a:rPr lang="en-IE" sz="6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</a:p>
            <a:p>
              <a:pPr algn="ctr"/>
              <a:r>
                <a:rPr lang="en-IE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get there?</a:t>
              </a:r>
            </a:p>
            <a:p>
              <a:endParaRPr lang="en-IE" dirty="0"/>
            </a:p>
            <a:p>
              <a:endParaRPr lang="en-IE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76212" y="827700"/>
              <a:ext cx="3198564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How do </a:t>
              </a:r>
            </a:p>
            <a:p>
              <a:pPr algn="ctr"/>
              <a:r>
                <a:rPr lang="en-IE" sz="6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IE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IE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apply?</a:t>
              </a:r>
            </a:p>
            <a:p>
              <a:endParaRPr lang="en-IE" dirty="0"/>
            </a:p>
            <a:p>
              <a:endParaRPr lang="en-IE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9951" y="2070620"/>
            <a:ext cx="1336995" cy="45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9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 smtClean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2600" dirty="0">
              <a:latin typeface="Myriad Pro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" y="1417634"/>
            <a:ext cx="8280401" cy="5968526"/>
            <a:chOff x="466" y="949"/>
            <a:chExt cx="5110" cy="3825"/>
          </a:xfrm>
          <a:solidFill>
            <a:srgbClr val="FFD841"/>
          </a:solidFill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1235" y="949"/>
              <a:ext cx="4341" cy="2636"/>
            </a:xfrm>
            <a:prstGeom prst="wedgeRoundRectCallout">
              <a:avLst>
                <a:gd name="adj1" fmla="val -32722"/>
                <a:gd name="adj2" fmla="val 43588"/>
                <a:gd name="adj3" fmla="val 16667"/>
              </a:avLst>
            </a:prstGeom>
            <a:solidFill>
              <a:schemeClr val="bg1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/>
              <a:endParaRPr lang="en-IE" sz="1800" dirty="0">
                <a:solidFill>
                  <a:srgbClr val="993366"/>
                </a:solidFill>
                <a:latin typeface="Myriad Pro" pitchFamily="34" charset="0"/>
                <a:ea typeface="ヒラギノ角ゴ Pro W3" charset="-128"/>
              </a:endParaRP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466" y="1066"/>
              <a:ext cx="5110" cy="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4">
                <a:spcBef>
                  <a:spcPct val="50000"/>
                </a:spcBef>
              </a:pPr>
              <a:endParaRPr lang="en-IE" sz="1000" b="1" dirty="0" smtClean="0">
                <a:latin typeface="+mj-lt"/>
                <a:ea typeface="ヒラギノ角ゴ Pro W3" charset="-128"/>
              </a:endParaRPr>
            </a:p>
            <a:p>
              <a:pPr lvl="4">
                <a:spcBef>
                  <a:spcPct val="50000"/>
                </a:spcBef>
              </a:pPr>
              <a:r>
                <a:rPr lang="en-IE" sz="3000" b="1" dirty="0" smtClean="0">
                  <a:latin typeface="+mj-lt"/>
                  <a:ea typeface="ヒラギノ角ゴ Pro W3" charset="-128"/>
                </a:rPr>
                <a:t>	</a:t>
              </a:r>
              <a:r>
                <a:rPr lang="en-IE" sz="3000" dirty="0" smtClean="0">
                  <a:latin typeface="Myriad Pro" pitchFamily="34" charset="0"/>
                  <a:ea typeface="ヒラギノ角ゴ Pro W3" charset="-128"/>
                </a:rPr>
                <a:t>			  			</a:t>
              </a:r>
              <a:r>
                <a:rPr lang="en-IE" sz="3000" b="1" dirty="0" smtClean="0">
                  <a:latin typeface="Arial" panose="020B0604020202020204" pitchFamily="34" charset="0"/>
                  <a:ea typeface="ヒラギノ角ゴ Pro W3" charset="-128"/>
                  <a:cs typeface="Arial" panose="020B0604020202020204" pitchFamily="34" charset="0"/>
                </a:rPr>
                <a:t>cao.ie</a:t>
              </a:r>
            </a:p>
            <a:p>
              <a:pPr lvl="4">
                <a:spcBef>
                  <a:spcPct val="50000"/>
                </a:spcBef>
              </a:pPr>
              <a:r>
                <a:rPr lang="en-IE" sz="3000" b="1" dirty="0" smtClean="0">
                  <a:latin typeface="Arial" panose="020B0604020202020204" pitchFamily="34" charset="0"/>
                  <a:ea typeface="ヒラギノ角ゴ Pro W3" charset="-128"/>
                  <a:cs typeface="Arial" panose="020B0604020202020204" pitchFamily="34" charset="0"/>
                </a:rPr>
                <a:t>						</a:t>
              </a:r>
              <a:r>
                <a:rPr lang="en-IE" sz="3000" b="1" dirty="0">
                  <a:latin typeface="Arial" panose="020B0604020202020204" pitchFamily="34" charset="0"/>
                  <a:ea typeface="ヒラギノ角ゴ Pro W3" charset="-128"/>
                  <a:cs typeface="Arial" panose="020B0604020202020204" pitchFamily="34" charset="0"/>
                </a:rPr>
                <a:t>	</a:t>
              </a:r>
              <a:r>
                <a:rPr lang="en-IE" sz="3000" b="1" dirty="0" smtClean="0">
                  <a:latin typeface="Arial" panose="020B0604020202020204" pitchFamily="34" charset="0"/>
                  <a:ea typeface="ヒラギノ角ゴ Pro W3" charset="-128"/>
                  <a:cs typeface="Arial" panose="020B0604020202020204" pitchFamily="34" charset="0"/>
                </a:rPr>
                <a:t>		</a:t>
              </a:r>
            </a:p>
            <a:p>
              <a:pPr lvl="4">
                <a:spcBef>
                  <a:spcPct val="50000"/>
                </a:spcBef>
              </a:pPr>
              <a:r>
                <a:rPr lang="en-IE" sz="3000" b="1" dirty="0" smtClean="0">
                  <a:latin typeface="Arial" panose="020B0604020202020204" pitchFamily="34" charset="0"/>
                  <a:ea typeface="ヒラギノ角ゴ Pro W3" charset="-128"/>
                  <a:cs typeface="Arial" panose="020B0604020202020204" pitchFamily="34" charset="0"/>
                </a:rPr>
                <a:t>							susi.ie</a:t>
              </a:r>
              <a:endParaRPr lang="en-IE" sz="3000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endParaRPr>
            </a:p>
            <a:p>
              <a:pPr lvl="4">
                <a:spcBef>
                  <a:spcPct val="50000"/>
                </a:spcBef>
              </a:pPr>
              <a:r>
                <a:rPr lang="en-IE" sz="3000" b="1" dirty="0" smtClean="0">
                  <a:latin typeface="Arial" panose="020B0604020202020204" pitchFamily="34" charset="0"/>
                  <a:ea typeface="ヒラギノ角ゴ Pro W3" charset="-128"/>
                  <a:cs typeface="Arial" panose="020B0604020202020204" pitchFamily="34" charset="0"/>
                </a:rPr>
                <a:t>	</a:t>
              </a:r>
            </a:p>
            <a:p>
              <a:pPr lvl="4">
                <a:spcBef>
                  <a:spcPct val="50000"/>
                </a:spcBef>
              </a:pPr>
              <a:r>
                <a:rPr lang="en-IE" sz="3000" b="1" dirty="0">
                  <a:latin typeface="Arial" panose="020B0604020202020204" pitchFamily="34" charset="0"/>
                  <a:ea typeface="ヒラギノ角ゴ Pro W3" charset="-128"/>
                  <a:cs typeface="Arial" panose="020B0604020202020204" pitchFamily="34" charset="0"/>
                </a:rPr>
                <a:t>	</a:t>
              </a:r>
              <a:r>
                <a:rPr lang="en-IE" sz="3000" b="1" dirty="0" smtClean="0">
                  <a:latin typeface="Arial" panose="020B0604020202020204" pitchFamily="34" charset="0"/>
                  <a:ea typeface="ヒラギノ角ゴ Pro W3" charset="-128"/>
                  <a:cs typeface="Arial" panose="020B0604020202020204" pitchFamily="34" charset="0"/>
                </a:rPr>
                <a:t>						qualifax.ie</a:t>
              </a:r>
            </a:p>
            <a:p>
              <a:pPr lvl="4">
                <a:spcBef>
                  <a:spcPct val="50000"/>
                </a:spcBef>
              </a:pPr>
              <a:endParaRPr lang="en-IE" sz="3000" b="1" dirty="0">
                <a:latin typeface="+mj-lt"/>
                <a:ea typeface="ヒラギノ角ゴ Pro W3" charset="-128"/>
              </a:endParaRPr>
            </a:p>
            <a:p>
              <a:pPr lvl="4">
                <a:spcBef>
                  <a:spcPct val="50000"/>
                </a:spcBef>
              </a:pPr>
              <a:r>
                <a:rPr lang="en-IE" sz="3000" b="1" dirty="0" smtClean="0">
                  <a:latin typeface="+mj-lt"/>
                  <a:ea typeface="ヒラギノ角ゴ Pro W3" charset="-128"/>
                </a:rPr>
                <a:t>							</a:t>
              </a:r>
            </a:p>
            <a:p>
              <a:pPr lvl="4">
                <a:spcBef>
                  <a:spcPct val="50000"/>
                </a:spcBef>
              </a:pPr>
              <a:r>
                <a:rPr lang="en-IE" sz="3000" b="1" dirty="0">
                  <a:latin typeface="+mj-lt"/>
                  <a:ea typeface="ヒラギノ角ゴ Pro W3" charset="-128"/>
                </a:rPr>
                <a:t>	</a:t>
              </a:r>
              <a:r>
                <a:rPr lang="en-IE" sz="3000" b="1" dirty="0" smtClean="0">
                  <a:latin typeface="+mj-lt"/>
                  <a:ea typeface="ヒラギノ角ゴ Pro W3" charset="-128"/>
                </a:rPr>
                <a:t>					</a:t>
              </a:r>
              <a:endParaRPr lang="en-IE" sz="3000" b="1" dirty="0">
                <a:latin typeface="+mj-lt"/>
                <a:ea typeface="ヒラギノ角ゴ Pro W3" charset="-128"/>
              </a:endParaRPr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Further Information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959" b="19215"/>
          <a:stretch/>
        </p:blipFill>
        <p:spPr>
          <a:xfrm>
            <a:off x="1484613" y="1732718"/>
            <a:ext cx="2887228" cy="8811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8202"/>
          <a:stretch/>
        </p:blipFill>
        <p:spPr>
          <a:xfrm>
            <a:off x="1629316" y="4276168"/>
            <a:ext cx="2546077" cy="10290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316" y="2712338"/>
            <a:ext cx="2039301" cy="14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7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F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ollow us on…..</a:t>
            </a:r>
            <a:endParaRPr lang="en-IE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0740" y="1968147"/>
            <a:ext cx="761678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spcBef>
                <a:spcPct val="50000"/>
              </a:spcBef>
            </a:pPr>
            <a:r>
              <a:rPr lang="en-IE" sz="4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ヒラギノ角ゴ Pro W3" charset="-128"/>
              </a:rPr>
              <a:t>Facebook.com/</a:t>
            </a:r>
          </a:p>
          <a:p>
            <a:pPr lvl="4">
              <a:spcBef>
                <a:spcPct val="50000"/>
              </a:spcBef>
            </a:pPr>
            <a:r>
              <a:rPr lang="en-IE" sz="4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ヒラギノ角ゴ Pro W3" charset="-128"/>
              </a:rPr>
              <a:t>accesscollege.ie</a:t>
            </a:r>
            <a:r>
              <a:rPr lang="en-IE" sz="3000" b="1" dirty="0" smtClean="0">
                <a:solidFill>
                  <a:srgbClr val="002060"/>
                </a:solidFill>
                <a:ea typeface="ヒラギノ角ゴ Pro W3" charset="-128"/>
              </a:rPr>
              <a:t> </a:t>
            </a:r>
            <a:r>
              <a:rPr lang="en-IE" sz="3000" b="1" dirty="0">
                <a:solidFill>
                  <a:srgbClr val="002060"/>
                </a:solidFill>
                <a:ea typeface="ヒラギノ角ゴ Pro W3" charset="-128"/>
              </a:rPr>
              <a:t>			</a:t>
            </a:r>
            <a:endParaRPr lang="en-IE" sz="1500" dirty="0">
              <a:latin typeface="Myriad Pro" pitchFamily="34" charset="0"/>
              <a:ea typeface="ヒラギノ角ゴ Pro W3" charset="-128"/>
            </a:endParaRPr>
          </a:p>
          <a:p>
            <a:pPr lvl="4">
              <a:spcBef>
                <a:spcPct val="50000"/>
              </a:spcBef>
            </a:pPr>
            <a:r>
              <a:rPr lang="en-IE" sz="4400" dirty="0" smtClean="0">
                <a:solidFill>
                  <a:srgbClr val="002060"/>
                </a:solidFill>
                <a:latin typeface="Arial Black" panose="020B0A04020102020204" pitchFamily="34" charset="0"/>
                <a:ea typeface="ヒラギノ角ゴ Pro W3" charset="-128"/>
              </a:rPr>
              <a:t>@</a:t>
            </a:r>
            <a:r>
              <a:rPr lang="en-IE" sz="4400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ヒラギノ角ゴ Pro W3" charset="-128"/>
              </a:rPr>
              <a:t>accesscollegeie</a:t>
            </a:r>
            <a:endParaRPr lang="en-IE" sz="4400" dirty="0">
              <a:solidFill>
                <a:srgbClr val="002060"/>
              </a:solidFill>
              <a:latin typeface="Arial Black" panose="020B0A04020102020204" pitchFamily="34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29" y="4138465"/>
            <a:ext cx="1708730" cy="1480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22" t="9208" r="7253"/>
          <a:stretch/>
        </p:blipFill>
        <p:spPr>
          <a:xfrm>
            <a:off x="1497829" y="1968642"/>
            <a:ext cx="1582766" cy="15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2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849" y="0"/>
            <a:ext cx="6858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3712" y="1508853"/>
            <a:ext cx="51779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Have you heard of </a:t>
            </a:r>
            <a:r>
              <a:rPr lang="en-IE" sz="9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r>
              <a:rPr lang="en-IE" sz="9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017" y="1868828"/>
            <a:ext cx="1387664" cy="4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96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891430"/>
            <a:ext cx="8915400" cy="4525963"/>
          </a:xfrm>
        </p:spPr>
        <p:txBody>
          <a:bodyPr/>
          <a:lstStyle/>
          <a:p>
            <a:pPr marL="660400" indent="-660400">
              <a:buNone/>
            </a:pPr>
            <a:r>
              <a:rPr lang="en-GB" sz="2600" dirty="0" smtClean="0">
                <a:latin typeface="Myriad Pro" pitchFamily="34" charset="0"/>
              </a:rPr>
              <a:t> </a:t>
            </a:r>
          </a:p>
          <a:p>
            <a:pPr marL="660400" indent="-660400">
              <a:buFont typeface="Arial" pitchFamily="34" charset="0"/>
              <a:buChar char="•"/>
            </a:pPr>
            <a:endParaRPr lang="en-GB" sz="2600" dirty="0" smtClean="0">
              <a:latin typeface="Myriad Pro" pitchFamily="34" charset="0"/>
            </a:endParaRPr>
          </a:p>
          <a:p>
            <a:pPr marL="660400" indent="-660400" eaLnBrk="1" hangingPunct="1"/>
            <a:endParaRPr lang="en-GB" sz="20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301887" y="652175"/>
            <a:ext cx="4773240" cy="2953510"/>
          </a:xfrm>
          <a:prstGeom prst="wedgeRoundRectCallout">
            <a:avLst>
              <a:gd name="adj1" fmla="val -2787"/>
              <a:gd name="adj2" fmla="val 75432"/>
              <a:gd name="adj3" fmla="val 16667"/>
            </a:avLst>
          </a:prstGeom>
          <a:solidFill>
            <a:srgbClr val="FFC000"/>
          </a:solidFill>
          <a:ln w="1270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Education Access Route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an admissions route for school leavers who for social, financial or cultural reasons are under-represented at third level education.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268540" y="2525966"/>
            <a:ext cx="4335573" cy="2552364"/>
          </a:xfrm>
          <a:prstGeom prst="wedgeRoundRectCallout">
            <a:avLst>
              <a:gd name="adj1" fmla="val -32555"/>
              <a:gd name="adj2" fmla="val 68757"/>
              <a:gd name="adj3" fmla="val 16667"/>
            </a:avLst>
          </a:prstGeom>
          <a:solidFill>
            <a:srgbClr val="669900">
              <a:alpha val="78000"/>
            </a:srgbClr>
          </a:solidFill>
          <a:ln w="127000">
            <a:solidFill>
              <a:schemeClr val="bg1"/>
            </a:solidFill>
          </a:ln>
          <a:effectLst>
            <a:outerShdw blurRad="50800" dist="25400" dir="5400000" rotWithShape="0">
              <a:srgbClr val="669900">
                <a:alpha val="33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set up to ensure that all Leaving Certificate students have a fair and equal opportunity to progress to third level education.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56" y="520112"/>
            <a:ext cx="8915400" cy="1143000"/>
          </a:xfrm>
          <a:effectLst/>
        </p:spPr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Iskoola Pota" panose="020B0502040204020203" pitchFamily="34" charset="0"/>
              </a:rPr>
              <a:t>What is HEAR?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  <a:cs typeface="Iskoola Pota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5536" y="2841390"/>
            <a:ext cx="1230499" cy="42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69297" y="215439"/>
            <a:ext cx="4422297" cy="60923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650113" y="1320468"/>
            <a:ext cx="7505246" cy="4648746"/>
            <a:chOff x="3134847" y="1309451"/>
            <a:chExt cx="7505246" cy="4648746"/>
          </a:xfrm>
        </p:grpSpPr>
        <p:sp>
          <p:nvSpPr>
            <p:cNvPr id="14" name="Oval Callout 13"/>
            <p:cNvSpPr/>
            <p:nvPr/>
          </p:nvSpPr>
          <p:spPr>
            <a:xfrm>
              <a:off x="7013465" y="2299363"/>
              <a:ext cx="3365442" cy="3411160"/>
            </a:xfrm>
            <a:prstGeom prst="wedgeEllipseCallout">
              <a:avLst>
                <a:gd name="adj1" fmla="val -59136"/>
                <a:gd name="adj2" fmla="val -21811"/>
              </a:avLst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5255" y="2765015"/>
              <a:ext cx="3254838" cy="319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I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Dublin Institute of Technology</a:t>
              </a:r>
              <a:endParaRPr lang="en-IE" sz="1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I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IE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Dublin City University</a:t>
              </a:r>
            </a:p>
            <a:p>
              <a:r>
                <a:rPr lang="en-IE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IE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IE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incorporating </a:t>
              </a:r>
            </a:p>
            <a:p>
              <a:r>
                <a:rPr lang="en-IE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Mater Dei Institute of Education </a:t>
              </a:r>
              <a:r>
                <a:rPr lang="en-IE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r>
                <a:rPr lang="en-IE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St. </a:t>
              </a:r>
            </a:p>
            <a:p>
              <a:r>
                <a:rPr lang="en-IE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Patrick’s College, </a:t>
              </a:r>
              <a:r>
                <a:rPr lang="en-IE" sz="11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Drumcondra</a:t>
              </a:r>
              <a:r>
                <a:rPr lang="en-IE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I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RCSI</a:t>
              </a:r>
            </a:p>
            <a:p>
              <a:pPr>
                <a:lnSpc>
                  <a:spcPct val="150000"/>
                </a:lnSpc>
              </a:pPr>
              <a:r>
                <a:rPr lang="en-I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IE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Trinity College, Dublin</a:t>
              </a:r>
            </a:p>
            <a:p>
              <a:pPr>
                <a:lnSpc>
                  <a:spcPct val="150000"/>
                </a:lnSpc>
              </a:pPr>
              <a:r>
                <a:rPr lang="en-I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University College, Dublin</a:t>
              </a:r>
            </a:p>
            <a:p>
              <a:pPr>
                <a:lnSpc>
                  <a:spcPct val="150000"/>
                </a:lnSpc>
              </a:pPr>
              <a:r>
                <a:rPr lang="en-IE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Church of Ireland, College of Education</a:t>
              </a:r>
            </a:p>
            <a:p>
              <a:pPr>
                <a:lnSpc>
                  <a:spcPct val="150000"/>
                </a:lnSpc>
              </a:pPr>
              <a:r>
                <a:rPr lang="en-I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Marino Institute of Education</a:t>
              </a:r>
            </a:p>
            <a:p>
              <a:pPr>
                <a:lnSpc>
                  <a:spcPct val="150000"/>
                </a:lnSpc>
              </a:pPr>
              <a:r>
                <a:rPr lang="en-IE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National College of Ireland  </a:t>
              </a:r>
            </a:p>
            <a:p>
              <a:endParaRPr lang="en-IE" sz="1200" b="1" dirty="0">
                <a:solidFill>
                  <a:srgbClr val="002060"/>
                </a:solidFill>
                <a:latin typeface="Myriad Pro" pitchFamily="34" charset="0"/>
              </a:endParaRPr>
            </a:p>
            <a:p>
              <a:r>
                <a:rPr lang="en-IE" sz="1200" b="1" dirty="0" smtClean="0">
                  <a:solidFill>
                    <a:srgbClr val="002060"/>
                  </a:solidFill>
                  <a:latin typeface="Myriad Pro" pitchFamily="34" charset="0"/>
                </a:rPr>
                <a:t> </a:t>
              </a:r>
              <a:endParaRPr lang="en-IE" sz="1200" b="1" dirty="0">
                <a:solidFill>
                  <a:srgbClr val="002060"/>
                </a:solidFill>
                <a:latin typeface="Myriad Pro" pitchFamily="34" charset="0"/>
              </a:endParaRPr>
            </a:p>
            <a:p>
              <a:endParaRPr lang="en-IE" dirty="0">
                <a:solidFill>
                  <a:srgbClr val="002060"/>
                </a:solidFill>
              </a:endParaRPr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5297730" y="4727576"/>
              <a:ext cx="1332606" cy="982946"/>
            </a:xfrm>
            <a:prstGeom prst="wedgeEllipseCallout">
              <a:avLst>
                <a:gd name="adj1" fmla="val -54507"/>
                <a:gd name="adj2" fmla="val 28823"/>
              </a:avLst>
            </a:prstGeom>
            <a:solidFill>
              <a:srgbClr val="6699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10114" y="4920762"/>
              <a:ext cx="1426137" cy="568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University </a:t>
              </a:r>
            </a:p>
            <a:p>
              <a:pPr>
                <a:lnSpc>
                  <a:spcPct val="150000"/>
                </a:lnSpc>
              </a:pPr>
              <a:r>
                <a:rPr lang="en-IE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College Cork</a:t>
              </a: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4561350" y="3283286"/>
              <a:ext cx="1499276" cy="1444290"/>
            </a:xfrm>
            <a:prstGeom prst="wedgeEllipseCallout">
              <a:avLst>
                <a:gd name="adj1" fmla="val -54507"/>
                <a:gd name="adj2" fmla="val 28823"/>
              </a:avLst>
            </a:prstGeom>
            <a:solidFill>
              <a:srgbClr val="CC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rgbClr val="FFC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8506" y="3371475"/>
              <a:ext cx="1334817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endParaRPr lang="en-IE" sz="1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IE" sz="11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University of    </a:t>
              </a:r>
            </a:p>
            <a:p>
              <a:r>
                <a:rPr lang="en-IE" sz="11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E" sz="11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Limerick</a:t>
              </a:r>
            </a:p>
            <a:p>
              <a:endParaRPr lang="en-IE" sz="1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IE" sz="11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Mary </a:t>
              </a:r>
            </a:p>
            <a:p>
              <a:r>
                <a:rPr lang="en-IE" sz="11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Immaculate                 </a:t>
              </a:r>
            </a:p>
            <a:p>
              <a:r>
                <a:rPr lang="en-IE" sz="11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E" sz="11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College </a:t>
              </a:r>
            </a:p>
          </p:txBody>
        </p:sp>
        <p:sp>
          <p:nvSpPr>
            <p:cNvPr id="21" name="Oval Callout 20"/>
            <p:cNvSpPr/>
            <p:nvPr/>
          </p:nvSpPr>
          <p:spPr>
            <a:xfrm rot="14931964">
              <a:off x="3364530" y="2731394"/>
              <a:ext cx="748642" cy="1208007"/>
            </a:xfrm>
            <a:prstGeom prst="wedgeEllipseCallout">
              <a:avLst>
                <a:gd name="adj1" fmla="val -54507"/>
                <a:gd name="adj2" fmla="val 51792"/>
              </a:avLst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rgbClr val="FFC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2046" y="3167922"/>
              <a:ext cx="1966214" cy="31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NUI Galway</a:t>
              </a:r>
              <a:endParaRPr lang="en-I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Callout 22"/>
            <p:cNvSpPr/>
            <p:nvPr/>
          </p:nvSpPr>
          <p:spPr>
            <a:xfrm>
              <a:off x="5065833" y="1309451"/>
              <a:ext cx="1332606" cy="982946"/>
            </a:xfrm>
            <a:prstGeom prst="wedgeEllipseCallout">
              <a:avLst>
                <a:gd name="adj1" fmla="val -54507"/>
                <a:gd name="adj2" fmla="val 28823"/>
              </a:avLst>
            </a:prstGeom>
            <a:solidFill>
              <a:srgbClr val="6699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rgbClr val="FFC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0566" y="1523925"/>
              <a:ext cx="1426137" cy="568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St. Angela’s College, Sligo</a:t>
              </a: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Callout 24"/>
            <p:cNvSpPr/>
            <p:nvPr/>
          </p:nvSpPr>
          <p:spPr>
            <a:xfrm rot="14931964">
              <a:off x="4936519" y="2044560"/>
              <a:ext cx="1056357" cy="1579784"/>
            </a:xfrm>
            <a:prstGeom prst="wedgeEllipseCallout">
              <a:avLst>
                <a:gd name="adj1" fmla="val -54507"/>
                <a:gd name="adj2" fmla="val 51792"/>
              </a:avLst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rgbClr val="FFC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47100" y="2560693"/>
              <a:ext cx="22030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100" b="1" dirty="0">
                  <a:latin typeface="Myriad Pro" pitchFamily="34" charset="0"/>
                </a:rPr>
                <a:t> </a:t>
              </a:r>
              <a:r>
                <a:rPr lang="en-IE" sz="1100" b="1" dirty="0" smtClean="0">
                  <a:latin typeface="Myriad Pro" pitchFamily="34" charset="0"/>
                </a:rPr>
                <a:t>          </a:t>
              </a:r>
              <a:r>
                <a:rPr lang="en-I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IE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Maynooth</a:t>
              </a:r>
              <a:r>
                <a:rPr lang="en-I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University</a:t>
              </a:r>
            </a:p>
            <a:p>
              <a:endParaRPr lang="en-I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IE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- Pontifical University</a:t>
              </a:r>
              <a:r>
                <a:rPr lang="en-IE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r>
                <a:rPr lang="en-IE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 </a:t>
              </a:r>
              <a:r>
                <a:rPr lang="en-IE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Maynooth</a:t>
              </a:r>
              <a:endParaRPr lang="en-I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396156" y="155426"/>
            <a:ext cx="3444641" cy="1897512"/>
          </a:xfrm>
        </p:spPr>
        <p:txBody>
          <a:bodyPr>
            <a:noAutofit/>
          </a:bodyPr>
          <a:lstStyle/>
          <a:p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Where can I go to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college?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072323" y="970829"/>
            <a:ext cx="2570162" cy="609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AutoShape 2" descr="https://dl-web.dropbox.com/get/university%20photos/UCD%202012%20Photos/hi-res-1010_Campus_0011a.jpg?_subject_uid=343492578&amp;w=AAAC9TdwSFNCE1FA8ghSs2t-x5GxxuT_-MuQem_Un8Wzm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584" b="5089"/>
          <a:stretch/>
        </p:blipFill>
        <p:spPr>
          <a:xfrm>
            <a:off x="37601" y="-13909"/>
            <a:ext cx="2240442" cy="68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9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849" y="0"/>
            <a:ext cx="6858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3881" y="1541904"/>
            <a:ext cx="5177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something for </a:t>
            </a:r>
            <a:r>
              <a:rPr lang="en-I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I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I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in college.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0899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849" y="237618"/>
            <a:ext cx="6858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7952" y="858173"/>
            <a:ext cx="623554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Arts…</a:t>
            </a:r>
          </a:p>
          <a:p>
            <a:pPr algn="ctr"/>
            <a:r>
              <a:rPr lang="en-IE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Science…</a:t>
            </a:r>
          </a:p>
          <a:p>
            <a:pPr algn="ctr"/>
            <a:r>
              <a:rPr lang="en-IE" sz="5000" dirty="0">
                <a:latin typeface="Arial" panose="020B0604020202020204" pitchFamily="34" charset="0"/>
                <a:cs typeface="Arial" panose="020B0604020202020204" pitchFamily="34" charset="0"/>
              </a:rPr>
              <a:t>Business…. Engineering… </a:t>
            </a:r>
            <a:endParaRPr lang="en-IE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IE" sz="5000" dirty="0">
                <a:latin typeface="Arial" panose="020B0604020202020204" pitchFamily="34" charset="0"/>
                <a:cs typeface="Arial" panose="020B0604020202020204" pitchFamily="34" charset="0"/>
              </a:rPr>
              <a:t>Sciences….</a:t>
            </a:r>
          </a:p>
          <a:p>
            <a:pPr algn="ctr"/>
            <a:r>
              <a:rPr lang="en-IE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Medicine….</a:t>
            </a:r>
          </a:p>
          <a:p>
            <a:pPr algn="ctr"/>
            <a:r>
              <a:rPr lang="en-IE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IT…..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3236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8631" y="-352541"/>
            <a:ext cx="6926123" cy="7845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3918" y="601723"/>
            <a:ext cx="6235547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Clubs &amp; </a:t>
            </a:r>
          </a:p>
          <a:p>
            <a:pPr algn="ctr"/>
            <a:r>
              <a:rPr lang="en-I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Societies…</a:t>
            </a:r>
          </a:p>
          <a:p>
            <a:pPr algn="ctr"/>
            <a:r>
              <a:rPr lang="en-I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Athletics…..</a:t>
            </a:r>
          </a:p>
          <a:p>
            <a:pPr algn="ctr"/>
            <a:r>
              <a:rPr lang="en-I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Gaelic Football….</a:t>
            </a:r>
          </a:p>
          <a:p>
            <a:pPr algn="ctr"/>
            <a:r>
              <a:rPr lang="en-I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Mountaineering</a:t>
            </a:r>
          </a:p>
          <a:p>
            <a:pPr algn="ctr"/>
            <a:r>
              <a:rPr lang="en-I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Drama….Film..</a:t>
            </a:r>
          </a:p>
          <a:p>
            <a:pPr algn="ctr"/>
            <a:r>
              <a:rPr lang="en-I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Dance…</a:t>
            </a:r>
          </a:p>
          <a:p>
            <a:pPr algn="ctr"/>
            <a:r>
              <a:rPr lang="en-I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</a:t>
            </a:r>
          </a:p>
          <a:p>
            <a:pPr algn="ctr"/>
            <a:r>
              <a:rPr lang="en-I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Make a difference</a:t>
            </a:r>
          </a:p>
          <a:p>
            <a:pPr algn="ctr"/>
            <a:endParaRPr lang="en-IE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0734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1573</TotalTime>
  <Words>920</Words>
  <Application>Microsoft Office PowerPoint</Application>
  <PresentationFormat>A4 Paper (210x297 mm)</PresentationFormat>
  <Paragraphs>221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School  Presentation</vt:lpstr>
      <vt:lpstr>Slide 2</vt:lpstr>
      <vt:lpstr>Slide 3</vt:lpstr>
      <vt:lpstr>Slide 4</vt:lpstr>
      <vt:lpstr>What is HEAR?</vt:lpstr>
      <vt:lpstr>Where can I go to college?</vt:lpstr>
      <vt:lpstr>Slide 7</vt:lpstr>
      <vt:lpstr>Slide 8</vt:lpstr>
      <vt:lpstr>Slide 9</vt:lpstr>
      <vt:lpstr>Slide 10</vt:lpstr>
      <vt:lpstr>Applying for a grant.</vt:lpstr>
      <vt:lpstr>Why apply to HEAR?</vt:lpstr>
      <vt:lpstr>Should I apply?</vt:lpstr>
      <vt:lpstr>Slide 14</vt:lpstr>
      <vt:lpstr>Slide 15</vt:lpstr>
      <vt:lpstr>How do I apply?</vt:lpstr>
      <vt:lpstr>How do I know what documents I need?</vt:lpstr>
      <vt:lpstr>Sample  supporting documents</vt:lpstr>
      <vt:lpstr>Helpful Tips</vt:lpstr>
      <vt:lpstr>Slide 20</vt:lpstr>
      <vt:lpstr>What is DARE?</vt:lpstr>
      <vt:lpstr>Who Should Apply?</vt:lpstr>
      <vt:lpstr>Disabilities eligible for consideration</vt:lpstr>
      <vt:lpstr>Slide 24</vt:lpstr>
      <vt:lpstr>DARE / HEAR Timeline</vt:lpstr>
      <vt:lpstr>      Remember…</vt:lpstr>
      <vt:lpstr>Remember…</vt:lpstr>
      <vt:lpstr>Saturday  10 January 2015</vt:lpstr>
      <vt:lpstr>Further Information</vt:lpstr>
      <vt:lpstr>Further Information</vt:lpstr>
      <vt:lpstr>Follow us on…..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189</cp:revision>
  <dcterms:created xsi:type="dcterms:W3CDTF">2013-09-20T12:18:45Z</dcterms:created>
  <dcterms:modified xsi:type="dcterms:W3CDTF">2014-11-07T11:23:40Z</dcterms:modified>
</cp:coreProperties>
</file>