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906000" cy="6858000" type="A4"/>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75" autoAdjust="0"/>
    <p:restoredTop sz="94660"/>
  </p:normalViewPr>
  <p:slideViewPr>
    <p:cSldViewPr snapToGrid="0" snapToObjects="1">
      <p:cViewPr>
        <p:scale>
          <a:sx n="134" d="100"/>
          <a:sy n="134" d="100"/>
        </p:scale>
        <p:origin x="-888" y="-24"/>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pl-PL"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4592E40-83EB-4112-90B9-8307C6ACD448}" type="datetimeFigureOut">
              <a:rPr lang="en-US"/>
              <a:pPr>
                <a:defRPr/>
              </a:pPr>
              <a:t>10/30/2013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E79E0F-4BB2-41F3-BEBC-DFFEEC089E3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E08A45-677D-493D-AC93-60DCB6FC2C08}" type="datetimeFigureOut">
              <a:rPr lang="en-US"/>
              <a:pPr>
                <a:defRPr/>
              </a:pPr>
              <a:t>10/30/2013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978B77-CACE-487F-83C2-D96000AA8E7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pl-PL"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396714D-FE27-46FD-AED9-08123AF808BF}" type="datetimeFigureOut">
              <a:rPr lang="en-US"/>
              <a:pPr>
                <a:defRPr/>
              </a:pPr>
              <a:t>10/30/2013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6C4402-A4C4-4B5D-9AE5-5602877D42C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Click to edit Master title style</a:t>
            </a:r>
            <a:endParaRPr lang="en-US"/>
          </a:p>
        </p:txBody>
      </p:sp>
      <p:sp>
        <p:nvSpPr>
          <p:cNvPr id="3" name="Content Placeholder 2"/>
          <p:cNvSpPr>
            <a:spLocks noGrp="1"/>
          </p:cNvSpPr>
          <p:nvPr>
            <p:ph idx="1"/>
          </p:nvPr>
        </p:nvSpPr>
        <p:spPr/>
        <p:txBody>
          <a:body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BBB6CC9-749C-4AE5-8443-F8943F6D0117}" type="datetimeFigureOut">
              <a:rPr lang="en-US"/>
              <a:pPr>
                <a:defRPr/>
              </a:pPr>
              <a:t>10/30/2013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FC0473-C6F3-48E8-AA40-332C83D6BC2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pl-PL" smtClean="0"/>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B2406F6-77BE-4F83-B13E-DE354F368C79}" type="datetimeFigureOut">
              <a:rPr lang="en-US"/>
              <a:pPr>
                <a:defRPr/>
              </a:pPr>
              <a:t>10/30/2013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6907C7-4B50-480A-9910-D12E4AEA931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Click to edit Master title style</a:t>
            </a:r>
            <a:endParaRPr lang="en-US"/>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F32112B-C7B0-4238-88E1-DE187F931B76}" type="datetimeFigureOut">
              <a:rPr lang="en-US"/>
              <a:pPr>
                <a:defRPr/>
              </a:pPr>
              <a:t>10/30/2013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BB3F21-9999-4658-B964-D223542DA71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pl-PL"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1582AA3-5527-413F-B4F1-715A6C0D9557}" type="datetimeFigureOut">
              <a:rPr lang="en-US"/>
              <a:pPr>
                <a:defRPr/>
              </a:pPr>
              <a:t>10/30/2013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13A8F13-42BD-4140-B828-5FD2C4F6AD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E1E513D-F58E-478B-A724-006B84C26C76}" type="datetimeFigureOut">
              <a:rPr lang="en-US"/>
              <a:pPr>
                <a:defRPr/>
              </a:pPr>
              <a:t>10/30/2013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881439E-1735-47A1-8837-E919291A2D5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AC923D-B8B0-492C-A483-4301ED7F66E0}" type="datetimeFigureOut">
              <a:rPr lang="en-US"/>
              <a:pPr>
                <a:defRPr/>
              </a:pPr>
              <a:t>10/30/2013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ECBB11A-7FEA-48A0-8738-C8B51713C05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pl-PL"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6F9231-73D7-4F73-991E-2A6282329DF8}" type="datetimeFigureOut">
              <a:rPr lang="en-US"/>
              <a:pPr>
                <a:defRPr/>
              </a:pPr>
              <a:t>10/30/2013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7ABF01-A8CC-4DC2-BF51-0C12B6E839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pl-PL"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6F4DE5-AC53-4191-92A1-915C506E2EDF}" type="datetimeFigureOut">
              <a:rPr lang="en-US"/>
              <a:pPr>
                <a:defRPr/>
              </a:pPr>
              <a:t>10/30/2013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A7CAB7-4BD8-4240-9287-3FF100DE483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Click to edit Master title style</a:t>
            </a:r>
            <a:endParaRPr lang="en-US" smtClean="0"/>
          </a:p>
        </p:txBody>
      </p:sp>
      <p:sp>
        <p:nvSpPr>
          <p:cNvPr id="1027"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smtClean="0"/>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2969C5E-C66B-4846-BA31-45CB0A4D013C}" type="datetimeFigureOut">
              <a:rPr lang="en-US"/>
              <a:pPr>
                <a:defRPr/>
              </a:pPr>
              <a:t>10/30/2013</a:t>
            </a:fld>
            <a:endParaRPr lang="en-US"/>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3512EC2-537C-4007-98AD-A585AED18AE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2" charset="0"/>
        </a:defRPr>
      </a:lvl2pPr>
      <a:lvl3pPr algn="ctr" defTabSz="457200" rtl="0" eaLnBrk="0" fontAlgn="base" hangingPunct="0">
        <a:spcBef>
          <a:spcPct val="0"/>
        </a:spcBef>
        <a:spcAft>
          <a:spcPct val="0"/>
        </a:spcAft>
        <a:defRPr sz="4400">
          <a:solidFill>
            <a:schemeClr val="tx1"/>
          </a:solidFill>
          <a:latin typeface="Calibri" pitchFamily="32" charset="0"/>
        </a:defRPr>
      </a:lvl3pPr>
      <a:lvl4pPr algn="ctr" defTabSz="457200" rtl="0" eaLnBrk="0" fontAlgn="base" hangingPunct="0">
        <a:spcBef>
          <a:spcPct val="0"/>
        </a:spcBef>
        <a:spcAft>
          <a:spcPct val="0"/>
        </a:spcAft>
        <a:defRPr sz="4400">
          <a:solidFill>
            <a:schemeClr val="tx1"/>
          </a:solidFill>
          <a:latin typeface="Calibri" pitchFamily="32" charset="0"/>
        </a:defRPr>
      </a:lvl4pPr>
      <a:lvl5pPr algn="ctr" defTabSz="457200" rtl="0" eaLnBrk="0" fontAlgn="base" hangingPunct="0">
        <a:spcBef>
          <a:spcPct val="0"/>
        </a:spcBef>
        <a:spcAft>
          <a:spcPct val="0"/>
        </a:spcAft>
        <a:defRPr sz="4400">
          <a:solidFill>
            <a:schemeClr val="tx1"/>
          </a:solidFill>
          <a:latin typeface="Calibri" pitchFamily="32" charset="0"/>
        </a:defRPr>
      </a:lvl5pPr>
      <a:lvl6pPr marL="457200" algn="ctr" defTabSz="457200" rtl="0" fontAlgn="base">
        <a:spcBef>
          <a:spcPct val="0"/>
        </a:spcBef>
        <a:spcAft>
          <a:spcPct val="0"/>
        </a:spcAft>
        <a:defRPr sz="4400">
          <a:solidFill>
            <a:schemeClr val="tx1"/>
          </a:solidFill>
          <a:latin typeface="Calibri" pitchFamily="32" charset="0"/>
        </a:defRPr>
      </a:lvl6pPr>
      <a:lvl7pPr marL="914400" algn="ctr" defTabSz="457200" rtl="0" fontAlgn="base">
        <a:spcBef>
          <a:spcPct val="0"/>
        </a:spcBef>
        <a:spcAft>
          <a:spcPct val="0"/>
        </a:spcAft>
        <a:defRPr sz="4400">
          <a:solidFill>
            <a:schemeClr val="tx1"/>
          </a:solidFill>
          <a:latin typeface="Calibri" pitchFamily="32" charset="0"/>
        </a:defRPr>
      </a:lvl7pPr>
      <a:lvl8pPr marL="1371600" algn="ctr" defTabSz="457200" rtl="0" fontAlgn="base">
        <a:spcBef>
          <a:spcPct val="0"/>
        </a:spcBef>
        <a:spcAft>
          <a:spcPct val="0"/>
        </a:spcAft>
        <a:defRPr sz="4400">
          <a:solidFill>
            <a:schemeClr val="tx1"/>
          </a:solidFill>
          <a:latin typeface="Calibri" pitchFamily="32" charset="0"/>
        </a:defRPr>
      </a:lvl8pPr>
      <a:lvl9pPr marL="1828800" algn="ctr" defTabSz="457200" rtl="0" fontAlgn="base">
        <a:spcBef>
          <a:spcPct val="0"/>
        </a:spcBef>
        <a:spcAft>
          <a:spcPct val="0"/>
        </a:spcAft>
        <a:defRPr sz="4400">
          <a:solidFill>
            <a:schemeClr val="tx1"/>
          </a:solidFill>
          <a:latin typeface="Calibri" pitchFamily="32"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accesscollege.ie/"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accesscollege.ie/"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cao.ie/" TargetMode="External"/><Relationship Id="rId2" Type="http://schemas.openxmlformats.org/officeDocument/2006/relationships/hyperlink" Target="http://www.accesscollege.i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DARE PPT BG Header"/>
          <p:cNvPicPr>
            <a:picLocks noChangeAspect="1" noChangeArrowheads="1"/>
          </p:cNvPicPr>
          <p:nvPr/>
        </p:nvPicPr>
        <p:blipFill>
          <a:blip r:embed="rId2"/>
          <a:srcRect/>
          <a:stretch>
            <a:fillRect/>
          </a:stretch>
        </p:blipFill>
        <p:spPr bwMode="auto">
          <a:xfrm>
            <a:off x="0" y="0"/>
            <a:ext cx="9906000" cy="7007225"/>
          </a:xfrm>
          <a:prstGeom prst="rect">
            <a:avLst/>
          </a:prstGeom>
          <a:noFill/>
        </p:spPr>
      </p:pic>
      <p:sp>
        <p:nvSpPr>
          <p:cNvPr id="13314" name="Title 1"/>
          <p:cNvSpPr>
            <a:spLocks noGrp="1"/>
          </p:cNvSpPr>
          <p:nvPr>
            <p:ph type="ctrTitle"/>
          </p:nvPr>
        </p:nvSpPr>
        <p:spPr>
          <a:xfrm>
            <a:off x="1173163" y="2416175"/>
            <a:ext cx="8420100" cy="1470025"/>
          </a:xfrm>
        </p:spPr>
        <p:txBody>
          <a:bodyPr/>
          <a:lstStyle/>
          <a:p>
            <a:pPr algn="r" eaLnBrk="1" hangingPunct="1"/>
            <a:r>
              <a:rPr lang="en-IE" dirty="0" smtClean="0"/>
              <a:t>Disability Access </a:t>
            </a:r>
            <a:r>
              <a:rPr lang="en-IE" dirty="0" smtClean="0"/>
              <a:t/>
            </a:r>
            <a:br>
              <a:rPr lang="en-IE" dirty="0" smtClean="0"/>
            </a:br>
            <a:r>
              <a:rPr lang="en-IE" dirty="0"/>
              <a:t> </a:t>
            </a:r>
            <a:r>
              <a:rPr lang="en-IE" dirty="0" smtClean="0"/>
              <a:t>Route </a:t>
            </a:r>
            <a:r>
              <a:rPr lang="en-IE" dirty="0" smtClean="0"/>
              <a:t>to Education</a:t>
            </a:r>
            <a:endParaRPr lang="en-GB" dirty="0" smtClean="0"/>
          </a:p>
        </p:txBody>
      </p:sp>
      <p:sp>
        <p:nvSpPr>
          <p:cNvPr id="13315" name="Subtitle 2"/>
          <p:cNvSpPr>
            <a:spLocks noGrp="1"/>
          </p:cNvSpPr>
          <p:nvPr>
            <p:ph type="subTitle" idx="1"/>
          </p:nvPr>
        </p:nvSpPr>
        <p:spPr>
          <a:xfrm>
            <a:off x="2659063" y="3886200"/>
            <a:ext cx="6934200" cy="1752600"/>
          </a:xfrm>
        </p:spPr>
        <p:txBody>
          <a:bodyPr/>
          <a:lstStyle/>
          <a:p>
            <a:pPr algn="r" eaLnBrk="1" hangingPunct="1"/>
            <a:r>
              <a:rPr lang="en-IE" sz="3000" dirty="0" smtClean="0">
                <a:solidFill>
                  <a:srgbClr val="898989"/>
                </a:solidFill>
              </a:rPr>
              <a:t>Schools Presentation</a:t>
            </a:r>
            <a:endParaRPr lang="en-GB" sz="3000" dirty="0" smtClean="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p:txBody>
          <a:bodyPr/>
          <a:lstStyle/>
          <a:p>
            <a:pPr eaLnBrk="1" hangingPunct="1"/>
            <a:r>
              <a:rPr lang="en-IE" sz="4000" b="1" smtClean="0">
                <a:solidFill>
                  <a:srgbClr val="000000"/>
                </a:solidFill>
              </a:rPr>
              <a:t>Section C – Evidence of Disability</a:t>
            </a:r>
            <a:br>
              <a:rPr lang="en-IE" sz="4000" b="1" smtClean="0">
                <a:solidFill>
                  <a:srgbClr val="000000"/>
                </a:solidFill>
              </a:rPr>
            </a:br>
            <a:endParaRPr lang="en-GB" sz="4000" b="1" smtClean="0">
              <a:solidFill>
                <a:srgbClr val="000000"/>
              </a:solidFill>
            </a:endParaRPr>
          </a:p>
        </p:txBody>
      </p:sp>
      <p:sp>
        <p:nvSpPr>
          <p:cNvPr id="22530" name="Content Placeholder 2"/>
          <p:cNvSpPr>
            <a:spLocks noGrp="1"/>
          </p:cNvSpPr>
          <p:nvPr>
            <p:ph idx="4294967295"/>
          </p:nvPr>
        </p:nvSpPr>
        <p:spPr/>
        <p:txBody>
          <a:bodyPr/>
          <a:lstStyle/>
          <a:p>
            <a:pPr eaLnBrk="1" hangingPunct="1"/>
            <a:r>
              <a:rPr lang="en-GB" sz="2000" smtClean="0">
                <a:solidFill>
                  <a:srgbClr val="000000"/>
                </a:solidFill>
              </a:rPr>
              <a:t>This form provides verification of your disability and helps to determine appropriate supports at 3rd level</a:t>
            </a:r>
          </a:p>
          <a:p>
            <a:pPr eaLnBrk="1" hangingPunct="1"/>
            <a:endParaRPr lang="en-IE" sz="2000" smtClean="0">
              <a:solidFill>
                <a:srgbClr val="000000"/>
              </a:solidFill>
            </a:endParaRPr>
          </a:p>
          <a:p>
            <a:pPr eaLnBrk="1" hangingPunct="1"/>
            <a:r>
              <a:rPr lang="en-GB" sz="2000" smtClean="0">
                <a:solidFill>
                  <a:srgbClr val="000000"/>
                </a:solidFill>
              </a:rPr>
              <a:t>This form should be downloaded by you, completed, signed and stamped by the accepted Medical Consultant/ Specialist and returned to the CAO</a:t>
            </a:r>
          </a:p>
          <a:p>
            <a:pPr eaLnBrk="1" hangingPunct="1"/>
            <a:endParaRPr lang="en-GB" sz="2000" smtClean="0">
              <a:solidFill>
                <a:srgbClr val="000000"/>
              </a:solidFill>
            </a:endParaRPr>
          </a:p>
          <a:p>
            <a:pPr eaLnBrk="1" hangingPunct="1"/>
            <a:r>
              <a:rPr lang="en-GB" sz="2000" smtClean="0">
                <a:solidFill>
                  <a:srgbClr val="000000"/>
                </a:solidFill>
              </a:rPr>
              <a:t>All applicants must complete this form with the exception of the following:</a:t>
            </a:r>
          </a:p>
          <a:p>
            <a:pPr eaLnBrk="1" hangingPunct="1"/>
            <a:endParaRPr lang="en-GB" sz="2000" smtClean="0">
              <a:solidFill>
                <a:srgbClr val="000000"/>
              </a:solidFill>
            </a:endParaRPr>
          </a:p>
          <a:p>
            <a:pPr lvl="1" eaLnBrk="1" hangingPunct="1"/>
            <a:r>
              <a:rPr lang="en-GB" sz="2000" smtClean="0">
                <a:solidFill>
                  <a:srgbClr val="000000"/>
                </a:solidFill>
              </a:rPr>
              <a:t>Applicants with specific learning difficulties (Dyslexia and Dyscalculia) and applicants with DCD - Dyspraxia/Dysgraphia</a:t>
            </a:r>
          </a:p>
          <a:p>
            <a:pPr lvl="1" eaLnBrk="1" hangingPunct="1"/>
            <a:endParaRPr lang="en-GB" sz="2000" smtClean="0">
              <a:solidFill>
                <a:srgbClr val="000000"/>
              </a:solidFill>
            </a:endParaRPr>
          </a:p>
          <a:p>
            <a:pPr lvl="1" eaLnBrk="1" hangingPunct="1"/>
            <a:r>
              <a:rPr lang="en-GB" sz="2000" smtClean="0">
                <a:solidFill>
                  <a:srgbClr val="000000"/>
                </a:solidFill>
              </a:rPr>
              <a:t>Applicants who have an existing report completed by the accepted Medical Consultant/Specialist.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p:txBody>
          <a:bodyPr/>
          <a:lstStyle/>
          <a:p>
            <a:pPr eaLnBrk="1" hangingPunct="1"/>
            <a:r>
              <a:rPr lang="en-IE" sz="4000" b="1" smtClean="0">
                <a:solidFill>
                  <a:srgbClr val="000000"/>
                </a:solidFill>
              </a:rPr>
              <a:t>Section C – Evidence of Disability</a:t>
            </a:r>
            <a:br>
              <a:rPr lang="en-IE" sz="4000" b="1" smtClean="0">
                <a:solidFill>
                  <a:srgbClr val="000000"/>
                </a:solidFill>
              </a:rPr>
            </a:br>
            <a:endParaRPr lang="en-GB" sz="4000" b="1" smtClean="0">
              <a:solidFill>
                <a:srgbClr val="000000"/>
              </a:solidFill>
            </a:endParaRPr>
          </a:p>
        </p:txBody>
      </p:sp>
      <p:sp>
        <p:nvSpPr>
          <p:cNvPr id="23554" name="Content Placeholder 2"/>
          <p:cNvSpPr>
            <a:spLocks noGrp="1"/>
          </p:cNvSpPr>
          <p:nvPr>
            <p:ph idx="4294967295"/>
          </p:nvPr>
        </p:nvSpPr>
        <p:spPr/>
        <p:txBody>
          <a:bodyPr/>
          <a:lstStyle/>
          <a:p>
            <a:pPr eaLnBrk="1" hangingPunct="1"/>
            <a:r>
              <a:rPr lang="en-GB" sz="2000" smtClean="0">
                <a:solidFill>
                  <a:srgbClr val="000000"/>
                </a:solidFill>
              </a:rPr>
              <a:t>The form </a:t>
            </a:r>
            <a:r>
              <a:rPr lang="en-GB" sz="2000" b="1" smtClean="0">
                <a:solidFill>
                  <a:srgbClr val="000000"/>
                </a:solidFill>
              </a:rPr>
              <a:t>must be signed &amp; stamped </a:t>
            </a:r>
            <a:r>
              <a:rPr lang="en-GB" sz="2000" smtClean="0">
                <a:solidFill>
                  <a:srgbClr val="000000"/>
                </a:solidFill>
              </a:rPr>
              <a:t>by the accepted Medical Consultant/ Specialist or accompanied by the Medical Consultant/ Specialist’s business card or headed paper</a:t>
            </a:r>
          </a:p>
          <a:p>
            <a:pPr eaLnBrk="1" hangingPunct="1"/>
            <a:endParaRPr lang="en-GB" sz="2000" smtClean="0">
              <a:solidFill>
                <a:srgbClr val="000000"/>
              </a:solidFill>
            </a:endParaRPr>
          </a:p>
          <a:p>
            <a:pPr eaLnBrk="1" hangingPunct="1"/>
            <a:r>
              <a:rPr lang="en-GB" sz="2000" smtClean="0">
                <a:solidFill>
                  <a:srgbClr val="000000"/>
                </a:solidFill>
              </a:rPr>
              <a:t>If the form is not verified as outlined above </a:t>
            </a:r>
            <a:r>
              <a:rPr lang="en-GB" sz="2000" b="1" smtClean="0">
                <a:solidFill>
                  <a:srgbClr val="000000"/>
                </a:solidFill>
              </a:rPr>
              <a:t>it will not be considered and you will be ineligible for DARE.</a:t>
            </a:r>
          </a:p>
          <a:p>
            <a:pPr eaLnBrk="1" hangingPunct="1"/>
            <a:endParaRPr lang="en-GB" sz="2000" smtClean="0">
              <a:solidFill>
                <a:srgbClr val="000000"/>
              </a:solidFill>
            </a:endParaRPr>
          </a:p>
          <a:p>
            <a:pPr eaLnBrk="1" hangingPunct="1"/>
            <a:r>
              <a:rPr lang="en-GB" sz="2000" smtClean="0">
                <a:solidFill>
                  <a:srgbClr val="000000"/>
                </a:solidFill>
              </a:rPr>
              <a:t>Evidence from a General Practitioner/ family doctor or support organisation will not be accepted as verification of a disability</a:t>
            </a:r>
          </a:p>
          <a:p>
            <a:pPr eaLnBrk="1" hangingPunct="1"/>
            <a:endParaRPr lang="en-GB" sz="2000" smtClean="0">
              <a:solidFill>
                <a:srgbClr val="000000"/>
              </a:solidFill>
            </a:endParaRPr>
          </a:p>
          <a:p>
            <a:pPr eaLnBrk="1" hangingPunct="1"/>
            <a:r>
              <a:rPr lang="en-GB" sz="2000" smtClean="0">
                <a:solidFill>
                  <a:srgbClr val="000000"/>
                </a:solidFill>
              </a:rPr>
              <a:t>It is </a:t>
            </a:r>
            <a:r>
              <a:rPr lang="en-GB" sz="2000" b="1" smtClean="0">
                <a:solidFill>
                  <a:srgbClr val="000000"/>
                </a:solidFill>
              </a:rPr>
              <a:t>your</a:t>
            </a:r>
            <a:r>
              <a:rPr lang="en-GB" sz="2000" smtClean="0">
                <a:solidFill>
                  <a:srgbClr val="000000"/>
                </a:solidFill>
              </a:rPr>
              <a:t> responsibility to ensure that all sections of the form are completed.</a:t>
            </a:r>
          </a:p>
          <a:p>
            <a:pPr eaLnBrk="1" hangingPunct="1"/>
            <a:endParaRPr lang="en-GB" sz="2000" smtClean="0">
              <a:solidFill>
                <a:srgbClr val="000000"/>
              </a:solidFill>
            </a:endParaRPr>
          </a:p>
          <a:p>
            <a:pPr eaLnBrk="1" hangingPunct="1"/>
            <a:r>
              <a:rPr lang="en-GB" sz="2000" smtClean="0">
                <a:solidFill>
                  <a:srgbClr val="000000"/>
                </a:solidFill>
              </a:rPr>
              <a:t>The Evidence of Disability must be returned to the CAO</a:t>
            </a:r>
            <a:r>
              <a:rPr lang="en-GB" sz="2000" b="1" smtClean="0">
                <a:solidFill>
                  <a:srgbClr val="000000"/>
                </a:solidFill>
              </a:rPr>
              <a:t> by 1st April 2014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a:xfrm>
            <a:off x="495300" y="457200"/>
            <a:ext cx="8915400" cy="1143000"/>
          </a:xfrm>
        </p:spPr>
        <p:txBody>
          <a:bodyPr/>
          <a:lstStyle/>
          <a:p>
            <a:pPr eaLnBrk="1" hangingPunct="1"/>
            <a:r>
              <a:rPr lang="en-IE" sz="4000" b="1" smtClean="0">
                <a:solidFill>
                  <a:srgbClr val="000000"/>
                </a:solidFill>
              </a:rPr>
              <a:t>Question 5: </a:t>
            </a:r>
            <a:br>
              <a:rPr lang="en-IE" sz="4000" b="1" smtClean="0">
                <a:solidFill>
                  <a:srgbClr val="000000"/>
                </a:solidFill>
              </a:rPr>
            </a:br>
            <a:r>
              <a:rPr lang="en-IE" sz="4000" b="1" smtClean="0">
                <a:solidFill>
                  <a:srgbClr val="000000"/>
                </a:solidFill>
              </a:rPr>
              <a:t>Supplementary Admissions Routes</a:t>
            </a:r>
            <a:br>
              <a:rPr lang="en-IE" sz="4000" b="1" smtClean="0">
                <a:solidFill>
                  <a:srgbClr val="000000"/>
                </a:solidFill>
              </a:rPr>
            </a:br>
            <a:endParaRPr lang="en-GB" sz="4000" b="1" smtClean="0">
              <a:solidFill>
                <a:srgbClr val="000000"/>
              </a:solidFill>
            </a:endParaRPr>
          </a:p>
        </p:txBody>
      </p:sp>
      <p:sp>
        <p:nvSpPr>
          <p:cNvPr id="24578" name="Content Placeholder 2"/>
          <p:cNvSpPr>
            <a:spLocks noGrp="1"/>
          </p:cNvSpPr>
          <p:nvPr>
            <p:ph idx="4294967295"/>
          </p:nvPr>
        </p:nvSpPr>
        <p:spPr/>
        <p:txBody>
          <a:bodyPr/>
          <a:lstStyle/>
          <a:p>
            <a:pPr eaLnBrk="1" hangingPunct="1"/>
            <a:r>
              <a:rPr lang="en-GB" sz="2500" smtClean="0">
                <a:solidFill>
                  <a:srgbClr val="000000"/>
                </a:solidFill>
              </a:rPr>
              <a:t>To be eligible for consideration under DARE, you must tick “yes” to </a:t>
            </a:r>
            <a:r>
              <a:rPr lang="en-GB" sz="2500" b="1" smtClean="0">
                <a:solidFill>
                  <a:srgbClr val="000000"/>
                </a:solidFill>
              </a:rPr>
              <a:t>Question 5</a:t>
            </a:r>
          </a:p>
          <a:p>
            <a:pPr eaLnBrk="1" hangingPunct="1"/>
            <a:endParaRPr lang="en-GB" sz="2500" smtClean="0">
              <a:solidFill>
                <a:srgbClr val="000000"/>
              </a:solidFill>
            </a:endParaRPr>
          </a:p>
          <a:p>
            <a:pPr eaLnBrk="1" hangingPunct="1"/>
            <a:r>
              <a:rPr lang="en-GB" sz="2500" smtClean="0">
                <a:solidFill>
                  <a:srgbClr val="000000"/>
                </a:solidFill>
              </a:rPr>
              <a:t>You must do this </a:t>
            </a:r>
            <a:r>
              <a:rPr lang="en-GB" sz="2500" b="1" smtClean="0">
                <a:solidFill>
                  <a:srgbClr val="000000"/>
                </a:solidFill>
              </a:rPr>
              <a:t>by 1st March 2014</a:t>
            </a:r>
          </a:p>
          <a:p>
            <a:pPr eaLnBrk="1" hangingPunct="1"/>
            <a:endParaRPr lang="en-GB" sz="2500" b="1" smtClean="0">
              <a:solidFill>
                <a:srgbClr val="000000"/>
              </a:solidFill>
            </a:endParaRPr>
          </a:p>
          <a:p>
            <a:pPr eaLnBrk="1" hangingPunct="1"/>
            <a:r>
              <a:rPr lang="en-GB" sz="2500" smtClean="0">
                <a:solidFill>
                  <a:srgbClr val="000000"/>
                </a:solidFill>
              </a:rPr>
              <a:t>If you do not tick “yes” to </a:t>
            </a:r>
            <a:r>
              <a:rPr lang="en-GB" sz="2500" b="1" smtClean="0">
                <a:solidFill>
                  <a:srgbClr val="000000"/>
                </a:solidFill>
              </a:rPr>
              <a:t>Q.5</a:t>
            </a:r>
            <a:r>
              <a:rPr lang="en-GB" sz="2500" smtClean="0">
                <a:solidFill>
                  <a:srgbClr val="000000"/>
                </a:solidFill>
              </a:rPr>
              <a:t> you will not be considered under DARE</a:t>
            </a:r>
          </a:p>
          <a:p>
            <a:pPr eaLnBrk="1" hangingPunct="1"/>
            <a:endParaRPr lang="en-GB" sz="2500" smtClean="0">
              <a:solidFill>
                <a:srgbClr val="000000"/>
              </a:solidFill>
            </a:endParaRPr>
          </a:p>
          <a:p>
            <a:pPr eaLnBrk="1" hangingPunct="1"/>
            <a:r>
              <a:rPr lang="en-GB" sz="2500" smtClean="0">
                <a:solidFill>
                  <a:srgbClr val="000000"/>
                </a:solidFill>
              </a:rPr>
              <a:t>If you do not tick “yes” to </a:t>
            </a:r>
            <a:r>
              <a:rPr lang="en-GB" sz="2500" b="1" smtClean="0">
                <a:solidFill>
                  <a:srgbClr val="000000"/>
                </a:solidFill>
              </a:rPr>
              <a:t>Q.5</a:t>
            </a:r>
            <a:r>
              <a:rPr lang="en-GB" sz="2500" smtClean="0">
                <a:solidFill>
                  <a:srgbClr val="000000"/>
                </a:solidFill>
              </a:rPr>
              <a:t> you may still avail of supports in college</a:t>
            </a:r>
          </a:p>
          <a:p>
            <a:pPr eaLnBrk="1" hangingPunct="1"/>
            <a:endParaRPr lang="en-GB" sz="2500" smtClean="0">
              <a:solidFill>
                <a:srgbClr val="000000"/>
              </a:solidFill>
            </a:endParaRPr>
          </a:p>
          <a:p>
            <a:pPr eaLnBrk="1" hangingPunct="1"/>
            <a:endParaRPr lang="en-GB" sz="2500" smtClean="0">
              <a:solidFill>
                <a:srgbClr val="FF6600"/>
              </a:solidFill>
            </a:endParaRPr>
          </a:p>
          <a:p>
            <a:pPr eaLnBrk="1" hangingPunct="1">
              <a:spcBef>
                <a:spcPts val="400"/>
              </a:spcBef>
              <a:buClr>
                <a:srgbClr val="FF6600"/>
              </a:buClr>
              <a:buFont typeface="Verdana" pitchFamily="34" charset="0"/>
              <a:buNone/>
            </a:pPr>
            <a:endParaRPr lang="en-GB" sz="2500" smtClean="0">
              <a:solidFill>
                <a:srgbClr val="FF6600"/>
              </a:solidFill>
              <a:latin typeface="Verdan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a:xfrm>
            <a:off x="495300" y="457200"/>
            <a:ext cx="8915400" cy="1143000"/>
          </a:xfrm>
        </p:spPr>
        <p:txBody>
          <a:bodyPr/>
          <a:lstStyle/>
          <a:p>
            <a:pPr eaLnBrk="1" hangingPunct="1"/>
            <a:r>
              <a:rPr lang="en-IE" sz="4000" b="1" smtClean="0">
                <a:solidFill>
                  <a:srgbClr val="000000"/>
                </a:solidFill>
              </a:rPr>
              <a:t>How are Applications Screened for Eligibility?</a:t>
            </a:r>
            <a:br>
              <a:rPr lang="en-IE" sz="4000" b="1" smtClean="0">
                <a:solidFill>
                  <a:srgbClr val="000000"/>
                </a:solidFill>
              </a:rPr>
            </a:br>
            <a:endParaRPr lang="en-GB" sz="4000" b="1" smtClean="0">
              <a:solidFill>
                <a:srgbClr val="000000"/>
              </a:solidFill>
            </a:endParaRPr>
          </a:p>
        </p:txBody>
      </p:sp>
      <p:sp>
        <p:nvSpPr>
          <p:cNvPr id="25602" name="Content Placeholder 2"/>
          <p:cNvSpPr>
            <a:spLocks noGrp="1"/>
          </p:cNvSpPr>
          <p:nvPr>
            <p:ph idx="4294967295"/>
          </p:nvPr>
        </p:nvSpPr>
        <p:spPr/>
        <p:txBody>
          <a:bodyPr/>
          <a:lstStyle/>
          <a:p>
            <a:pPr eaLnBrk="1" hangingPunct="1"/>
            <a:r>
              <a:rPr lang="en-GB" sz="2000" smtClean="0">
                <a:solidFill>
                  <a:srgbClr val="000000"/>
                </a:solidFill>
              </a:rPr>
              <a:t>To be eligible for DARE your disability must have had a significant impact on your educational performance.</a:t>
            </a:r>
          </a:p>
          <a:p>
            <a:pPr eaLnBrk="1" hangingPunct="1"/>
            <a:endParaRPr lang="en-GB" sz="2000" smtClean="0">
              <a:solidFill>
                <a:srgbClr val="000000"/>
              </a:solidFill>
            </a:endParaRPr>
          </a:p>
          <a:p>
            <a:pPr eaLnBrk="1" hangingPunct="1"/>
            <a:r>
              <a:rPr lang="en-GB" sz="2000" smtClean="0">
                <a:solidFill>
                  <a:srgbClr val="000000"/>
                </a:solidFill>
              </a:rPr>
              <a:t>Specific criteria have been developed to determine the significance of each disability and the impact on educational achievement.</a:t>
            </a:r>
          </a:p>
          <a:p>
            <a:pPr eaLnBrk="1" hangingPunct="1"/>
            <a:endParaRPr lang="en-GB" sz="2000" smtClean="0">
              <a:solidFill>
                <a:srgbClr val="000000"/>
              </a:solidFill>
            </a:endParaRPr>
          </a:p>
          <a:p>
            <a:pPr eaLnBrk="1" hangingPunct="1"/>
            <a:r>
              <a:rPr lang="en-GB" sz="2000" smtClean="0">
                <a:solidFill>
                  <a:srgbClr val="000000"/>
                </a:solidFill>
              </a:rPr>
              <a:t>The criteria used for assessing the impact of disability were developed by Disability Advisory Boards, which included college professionals, consultants and specialists in each field of disability, representatives from professional/regulatory bodies and representatives from expert external organisations.</a:t>
            </a:r>
          </a:p>
          <a:p>
            <a:pPr eaLnBrk="1" hangingPunct="1"/>
            <a:endParaRPr lang="en-IE" sz="2000" smtClean="0">
              <a:solidFill>
                <a:srgbClr val="000000"/>
              </a:solidFill>
            </a:endParaRPr>
          </a:p>
          <a:p>
            <a:pPr eaLnBrk="1" hangingPunct="1"/>
            <a:r>
              <a:rPr lang="en-IE" sz="2000" smtClean="0">
                <a:solidFill>
                  <a:srgbClr val="000000"/>
                </a:solidFill>
              </a:rPr>
              <a:t>Eligibility criteria are available on </a:t>
            </a:r>
            <a:r>
              <a:rPr lang="en-IE" sz="2000" smtClean="0">
                <a:solidFill>
                  <a:srgbClr val="000000"/>
                </a:solidFill>
                <a:hlinkClick r:id="rId2"/>
              </a:rPr>
              <a:t>www.accesscollege.ie</a:t>
            </a:r>
            <a:r>
              <a:rPr lang="en-IE" sz="2000" smtClean="0">
                <a:solidFill>
                  <a:srgbClr val="000000"/>
                </a:solidFill>
              </a:rPr>
              <a:t>  and the CAO website</a:t>
            </a:r>
            <a:r>
              <a:rPr lang="en-IE" sz="2000" smtClean="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a:xfrm>
            <a:off x="495300" y="457200"/>
            <a:ext cx="8915400" cy="1143000"/>
          </a:xfrm>
        </p:spPr>
        <p:txBody>
          <a:bodyPr/>
          <a:lstStyle/>
          <a:p>
            <a:pPr eaLnBrk="1" hangingPunct="1"/>
            <a:r>
              <a:rPr lang="en-IE" sz="4000" b="1" smtClean="0">
                <a:solidFill>
                  <a:srgbClr val="000000"/>
                </a:solidFill>
              </a:rPr>
              <a:t>Next Steps in the Application Process</a:t>
            </a:r>
            <a:br>
              <a:rPr lang="en-IE" sz="4000" b="1" smtClean="0">
                <a:solidFill>
                  <a:srgbClr val="000000"/>
                </a:solidFill>
              </a:rPr>
            </a:br>
            <a:endParaRPr lang="en-GB" sz="4000" b="1" smtClean="0">
              <a:solidFill>
                <a:srgbClr val="000000"/>
              </a:solidFill>
            </a:endParaRPr>
          </a:p>
        </p:txBody>
      </p:sp>
      <p:sp>
        <p:nvSpPr>
          <p:cNvPr id="26626" name="Content Placeholder 2"/>
          <p:cNvSpPr>
            <a:spLocks noGrp="1"/>
          </p:cNvSpPr>
          <p:nvPr>
            <p:ph idx="4294967295"/>
          </p:nvPr>
        </p:nvSpPr>
        <p:spPr/>
        <p:txBody>
          <a:bodyPr/>
          <a:lstStyle/>
          <a:p>
            <a:pPr eaLnBrk="1" hangingPunct="1"/>
            <a:r>
              <a:rPr lang="en-GB" sz="1800" smtClean="0">
                <a:solidFill>
                  <a:srgbClr val="000000"/>
                </a:solidFill>
              </a:rPr>
              <a:t>You will be informed of your DARE status in June 2014.</a:t>
            </a:r>
          </a:p>
          <a:p>
            <a:pPr eaLnBrk="1" hangingPunct="1"/>
            <a:endParaRPr lang="en-IE" sz="1800" smtClean="0">
              <a:solidFill>
                <a:srgbClr val="000000"/>
              </a:solidFill>
            </a:endParaRPr>
          </a:p>
          <a:p>
            <a:pPr eaLnBrk="1" hangingPunct="1"/>
            <a:r>
              <a:rPr lang="en-IE" sz="1800" smtClean="0">
                <a:solidFill>
                  <a:srgbClr val="000000"/>
                </a:solidFill>
              </a:rPr>
              <a:t>If you are not eligible for DARE you will be informed of the reasons for your ineligibility.</a:t>
            </a:r>
          </a:p>
          <a:p>
            <a:pPr eaLnBrk="1" hangingPunct="1"/>
            <a:endParaRPr lang="en-IE" sz="1800" smtClean="0">
              <a:solidFill>
                <a:srgbClr val="000000"/>
              </a:solidFill>
            </a:endParaRPr>
          </a:p>
          <a:p>
            <a:pPr eaLnBrk="1" hangingPunct="1"/>
            <a:r>
              <a:rPr lang="en-IE" sz="1800" smtClean="0">
                <a:solidFill>
                  <a:srgbClr val="000000"/>
                </a:solidFill>
              </a:rPr>
              <a:t>You can request to have your application rechecked if: </a:t>
            </a:r>
          </a:p>
          <a:p>
            <a:pPr lvl="1" eaLnBrk="1" hangingPunct="1"/>
            <a:r>
              <a:rPr lang="en-IE" sz="1800" smtClean="0">
                <a:solidFill>
                  <a:srgbClr val="000000"/>
                </a:solidFill>
              </a:rPr>
              <a:t>you believe there was an administrative error in the screening of your application </a:t>
            </a:r>
          </a:p>
          <a:p>
            <a:pPr eaLnBrk="1" hangingPunct="1"/>
            <a:r>
              <a:rPr lang="en-IE" sz="1800" smtClean="0">
                <a:solidFill>
                  <a:srgbClr val="000000"/>
                </a:solidFill>
              </a:rPr>
              <a:t>            OR </a:t>
            </a:r>
          </a:p>
          <a:p>
            <a:pPr lvl="1" eaLnBrk="1" hangingPunct="1"/>
            <a:r>
              <a:rPr lang="en-IE" sz="1800" smtClean="0">
                <a:solidFill>
                  <a:srgbClr val="000000"/>
                </a:solidFill>
              </a:rPr>
              <a:t>your supporting documents were not received by the CAO. You must however have proof of postage and photocopies of the documents to prove that you sent them on time and to the correct location.</a:t>
            </a:r>
          </a:p>
          <a:p>
            <a:pPr eaLnBrk="1" hangingPunct="1"/>
            <a:endParaRPr lang="en-IE" sz="1800" smtClean="0">
              <a:solidFill>
                <a:srgbClr val="000000"/>
              </a:solidFill>
            </a:endParaRPr>
          </a:p>
          <a:p>
            <a:pPr eaLnBrk="1" hangingPunct="1"/>
            <a:r>
              <a:rPr lang="en-GB" sz="1800" smtClean="0">
                <a:solidFill>
                  <a:srgbClr val="000000"/>
                </a:solidFill>
              </a:rPr>
              <a:t>If you are not eligible for DARE you can still get into college through the CAO if you meet the entry requirements for your course of your choice.</a:t>
            </a:r>
          </a:p>
          <a:p>
            <a:pPr eaLnBrk="1" hangingPunct="1"/>
            <a:endParaRPr lang="en-IE" sz="1800" smtClean="0">
              <a:solidFill>
                <a:srgbClr val="000000"/>
              </a:solidFill>
            </a:endParaRPr>
          </a:p>
          <a:p>
            <a:pPr eaLnBrk="1" hangingPunct="1">
              <a:spcBef>
                <a:spcPts val="425"/>
              </a:spcBef>
              <a:buClr>
                <a:srgbClr val="000000"/>
              </a:buClr>
              <a:buFont typeface="Verdana" pitchFamily="34" charset="0"/>
              <a:buNone/>
            </a:pPr>
            <a:endParaRPr lang="en-IE" sz="1800" smtClean="0">
              <a:solidFill>
                <a:srgbClr val="000000"/>
              </a:solidFill>
              <a:latin typeface="Verdan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a:xfrm>
            <a:off x="495300" y="620713"/>
            <a:ext cx="8915400" cy="1143000"/>
          </a:xfrm>
        </p:spPr>
        <p:txBody>
          <a:bodyPr/>
          <a:lstStyle/>
          <a:p>
            <a:pPr eaLnBrk="1" hangingPunct="1"/>
            <a:r>
              <a:rPr lang="en-IE" sz="4000" b="1" smtClean="0">
                <a:solidFill>
                  <a:srgbClr val="000000"/>
                </a:solidFill>
              </a:rPr>
              <a:t>What College Places are Available?</a:t>
            </a:r>
            <a:br>
              <a:rPr lang="en-IE" sz="4000" b="1" smtClean="0">
                <a:solidFill>
                  <a:srgbClr val="000000"/>
                </a:solidFill>
              </a:rPr>
            </a:br>
            <a:endParaRPr lang="en-GB" sz="4000" b="1" smtClean="0">
              <a:solidFill>
                <a:srgbClr val="000000"/>
              </a:solidFill>
            </a:endParaRPr>
          </a:p>
        </p:txBody>
      </p:sp>
      <p:sp>
        <p:nvSpPr>
          <p:cNvPr id="27650" name="Content Placeholder 2"/>
          <p:cNvSpPr>
            <a:spLocks noGrp="1"/>
          </p:cNvSpPr>
          <p:nvPr>
            <p:ph idx="4294967295"/>
          </p:nvPr>
        </p:nvSpPr>
        <p:spPr/>
        <p:txBody>
          <a:bodyPr/>
          <a:lstStyle/>
          <a:p>
            <a:pPr eaLnBrk="1" hangingPunct="1"/>
            <a:r>
              <a:rPr lang="en-GB" sz="2500" smtClean="0">
                <a:solidFill>
                  <a:srgbClr val="000000"/>
                </a:solidFill>
              </a:rPr>
              <a:t>Each participating college has allocated a quota of places on a reduced points basis for students entering through DARE. </a:t>
            </a:r>
          </a:p>
          <a:p>
            <a:pPr eaLnBrk="1" hangingPunct="1"/>
            <a:endParaRPr lang="en-IE" sz="2500" smtClean="0">
              <a:solidFill>
                <a:srgbClr val="000000"/>
              </a:solidFill>
            </a:endParaRPr>
          </a:p>
          <a:p>
            <a:pPr eaLnBrk="1" hangingPunct="1"/>
            <a:r>
              <a:rPr lang="en-GB" sz="2500" smtClean="0">
                <a:solidFill>
                  <a:srgbClr val="000000"/>
                </a:solidFill>
              </a:rPr>
              <a:t>The quota of places available through DARE differs from one institution to another. </a:t>
            </a:r>
          </a:p>
          <a:p>
            <a:pPr eaLnBrk="1" hangingPunct="1"/>
            <a:endParaRPr lang="en-IE" sz="2500" smtClean="0">
              <a:solidFill>
                <a:srgbClr val="000000"/>
              </a:solidFill>
            </a:endParaRPr>
          </a:p>
          <a:p>
            <a:pPr eaLnBrk="1" hangingPunct="1"/>
            <a:r>
              <a:rPr lang="en-IE" sz="2500" smtClean="0">
                <a:solidFill>
                  <a:srgbClr val="000000"/>
                </a:solidFill>
              </a:rPr>
              <a:t>You must matriculate and meet specific course requirements.</a:t>
            </a:r>
          </a:p>
          <a:p>
            <a:pPr eaLnBrk="1" hangingPunct="1"/>
            <a:endParaRPr lang="en-IE" sz="2500" smtClean="0">
              <a:solidFill>
                <a:srgbClr val="000000"/>
              </a:solidFill>
            </a:endParaRPr>
          </a:p>
          <a:p>
            <a:pPr eaLnBrk="1" hangingPunct="1"/>
            <a:r>
              <a:rPr lang="en-GB" sz="2500" smtClean="0">
                <a:solidFill>
                  <a:srgbClr val="000000"/>
                </a:solidFill>
              </a:rPr>
              <a:t>Details of quotas and admissions policies can be found on individual college websites and </a:t>
            </a:r>
            <a:r>
              <a:rPr lang="en-GB" sz="2500" b="1" smtClean="0">
                <a:solidFill>
                  <a:srgbClr val="000000"/>
                </a:solidFill>
                <a:hlinkClick r:id="rId2"/>
              </a:rPr>
              <a:t>www.accesscollege.ie</a:t>
            </a:r>
            <a:r>
              <a:rPr lang="en-GB" sz="2500" b="1" smtClean="0">
                <a:solidFill>
                  <a:srgbClr val="000000"/>
                </a:solidFill>
              </a:rPr>
              <a:t>  </a:t>
            </a:r>
            <a:r>
              <a:rPr lang="en-GB" sz="2500" smtClean="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pPr eaLnBrk="1" hangingPunct="1"/>
            <a:r>
              <a:rPr lang="en-IE" b="1" smtClean="0">
                <a:solidFill>
                  <a:srgbClr val="000000"/>
                </a:solidFill>
              </a:rPr>
              <a:t>Common Errors</a:t>
            </a:r>
            <a:endParaRPr lang="en-GB" b="1" smtClean="0">
              <a:solidFill>
                <a:srgbClr val="000000"/>
              </a:solidFill>
            </a:endParaRPr>
          </a:p>
        </p:txBody>
      </p:sp>
      <p:sp>
        <p:nvSpPr>
          <p:cNvPr id="28674" name="Content Placeholder 2"/>
          <p:cNvSpPr>
            <a:spLocks noGrp="1"/>
          </p:cNvSpPr>
          <p:nvPr>
            <p:ph idx="4294967295"/>
          </p:nvPr>
        </p:nvSpPr>
        <p:spPr/>
        <p:txBody>
          <a:bodyPr/>
          <a:lstStyle/>
          <a:p>
            <a:pPr eaLnBrk="1" hangingPunct="1"/>
            <a:r>
              <a:rPr lang="en-GB" sz="1800" smtClean="0">
                <a:solidFill>
                  <a:srgbClr val="000000"/>
                </a:solidFill>
              </a:rPr>
              <a:t>Failure to disclose a disability on the CAO application form</a:t>
            </a:r>
          </a:p>
          <a:p>
            <a:pPr lvl="1" eaLnBrk="1" hangingPunct="1"/>
            <a:r>
              <a:rPr lang="en-IE" sz="1800" smtClean="0">
                <a:solidFill>
                  <a:srgbClr val="000000"/>
                </a:solidFill>
              </a:rPr>
              <a:t>You must indicate that you have a disability/specific learning difficulty on your CAO application form by </a:t>
            </a:r>
            <a:r>
              <a:rPr lang="en-IE" sz="1800" b="1" smtClean="0">
                <a:solidFill>
                  <a:srgbClr val="000000"/>
                </a:solidFill>
              </a:rPr>
              <a:t>1st March 2014</a:t>
            </a:r>
          </a:p>
          <a:p>
            <a:pPr eaLnBrk="1" hangingPunct="1"/>
            <a:endParaRPr lang="en-GB" sz="1800" smtClean="0">
              <a:solidFill>
                <a:srgbClr val="000000"/>
              </a:solidFill>
            </a:endParaRPr>
          </a:p>
          <a:p>
            <a:pPr eaLnBrk="1" hangingPunct="1"/>
            <a:r>
              <a:rPr lang="en-GB" sz="1800" smtClean="0">
                <a:solidFill>
                  <a:srgbClr val="000000"/>
                </a:solidFill>
              </a:rPr>
              <a:t>Failure to apply to DARE</a:t>
            </a:r>
          </a:p>
          <a:p>
            <a:pPr lvl="1" eaLnBrk="1" hangingPunct="1"/>
            <a:r>
              <a:rPr lang="en-IE" sz="1800" smtClean="0">
                <a:solidFill>
                  <a:srgbClr val="000000"/>
                </a:solidFill>
              </a:rPr>
              <a:t>You must indicate your wish to be considered for DARE by ticking ‘Yes’ to Question 5 by </a:t>
            </a:r>
            <a:r>
              <a:rPr lang="en-IE" sz="1800" b="1" smtClean="0">
                <a:solidFill>
                  <a:srgbClr val="000000"/>
                </a:solidFill>
              </a:rPr>
              <a:t>1st March 2014</a:t>
            </a:r>
          </a:p>
          <a:p>
            <a:pPr lvl="1" eaLnBrk="1" hangingPunct="1"/>
            <a:endParaRPr lang="en-GB" sz="1800" smtClean="0">
              <a:solidFill>
                <a:srgbClr val="000000"/>
              </a:solidFill>
            </a:endParaRPr>
          </a:p>
          <a:p>
            <a:pPr eaLnBrk="1" hangingPunct="1"/>
            <a:r>
              <a:rPr lang="en-GB" sz="1800" smtClean="0">
                <a:solidFill>
                  <a:srgbClr val="000000"/>
                </a:solidFill>
              </a:rPr>
              <a:t>Documentation not submitted on time</a:t>
            </a:r>
          </a:p>
          <a:p>
            <a:pPr lvl="1" eaLnBrk="1" hangingPunct="1"/>
            <a:r>
              <a:rPr lang="en-IE" sz="1800" smtClean="0">
                <a:solidFill>
                  <a:srgbClr val="000000"/>
                </a:solidFill>
              </a:rPr>
              <a:t>You must return the Second Level Academic Reference (Section B) and Evidence of Disability (Section C) to the CAO by </a:t>
            </a:r>
            <a:r>
              <a:rPr lang="en-IE" sz="1800" b="1" smtClean="0">
                <a:solidFill>
                  <a:srgbClr val="000000"/>
                </a:solidFill>
              </a:rPr>
              <a:t>1st April 2014</a:t>
            </a:r>
          </a:p>
          <a:p>
            <a:pPr eaLnBrk="1" hangingPunct="1"/>
            <a:endParaRPr lang="en-GB" sz="1800" smtClean="0">
              <a:solidFill>
                <a:srgbClr val="000000"/>
              </a:solidFill>
            </a:endParaRPr>
          </a:p>
          <a:p>
            <a:pPr eaLnBrk="1" hangingPunct="1"/>
            <a:r>
              <a:rPr lang="en-GB" sz="1800" smtClean="0">
                <a:solidFill>
                  <a:srgbClr val="000000"/>
                </a:solidFill>
              </a:rPr>
              <a:t>Documentation completed by inappropriate professionals</a:t>
            </a:r>
          </a:p>
          <a:p>
            <a:pPr lvl="1" eaLnBrk="1" hangingPunct="1"/>
            <a:r>
              <a:rPr lang="en-GB" sz="1800" smtClean="0">
                <a:solidFill>
                  <a:srgbClr val="000000"/>
                </a:solidFill>
              </a:rPr>
              <a:t>Your Evidence of Disability must be by the accepted medical Consultant/Specialist</a:t>
            </a:r>
          </a:p>
          <a:p>
            <a:pPr lvl="1" eaLnBrk="1" hangingPunct="1"/>
            <a:endParaRPr lang="en-GB" sz="1800" smtClean="0">
              <a:solidFill>
                <a:srgbClr val="000000"/>
              </a:solidFill>
            </a:endParaRPr>
          </a:p>
          <a:p>
            <a:pPr eaLnBrk="1" hangingPunct="1"/>
            <a:endParaRPr lang="en-GB" sz="1800" smtClean="0">
              <a:solidFill>
                <a:srgbClr val="000000"/>
              </a:solidFill>
            </a:endParaRPr>
          </a:p>
          <a:p>
            <a:pPr eaLnBrk="1" hangingPunct="1"/>
            <a:endParaRPr lang="en-GB" sz="1800" smtClean="0">
              <a:solidFill>
                <a:srgbClr val="000000"/>
              </a:solidFill>
            </a:endParaRPr>
          </a:p>
          <a:p>
            <a:pPr eaLnBrk="1" hangingPunct="1">
              <a:spcBef>
                <a:spcPts val="400"/>
              </a:spcBef>
              <a:buClr>
                <a:srgbClr val="000000"/>
              </a:buClr>
              <a:buFont typeface="Verdana" pitchFamily="34" charset="0"/>
              <a:buNone/>
            </a:pPr>
            <a:endParaRPr lang="en-GB" sz="1800" smtClean="0">
              <a:solidFill>
                <a:srgbClr val="000000"/>
              </a:solidFill>
              <a:latin typeface="Verdan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p:txBody>
          <a:bodyPr/>
          <a:lstStyle/>
          <a:p>
            <a:pPr eaLnBrk="1" hangingPunct="1"/>
            <a:r>
              <a:rPr lang="en-IE" b="1" smtClean="0">
                <a:solidFill>
                  <a:srgbClr val="000000"/>
                </a:solidFill>
              </a:rPr>
              <a:t>Common Errors</a:t>
            </a:r>
            <a:endParaRPr lang="en-GB" b="1" smtClean="0">
              <a:solidFill>
                <a:srgbClr val="000000"/>
              </a:solidFill>
            </a:endParaRPr>
          </a:p>
        </p:txBody>
      </p:sp>
      <p:sp>
        <p:nvSpPr>
          <p:cNvPr id="29698" name="Content Placeholder 2"/>
          <p:cNvSpPr>
            <a:spLocks noGrp="1"/>
          </p:cNvSpPr>
          <p:nvPr>
            <p:ph idx="4294967295"/>
          </p:nvPr>
        </p:nvSpPr>
        <p:spPr/>
        <p:txBody>
          <a:bodyPr/>
          <a:lstStyle/>
          <a:p>
            <a:pPr eaLnBrk="1" hangingPunct="1"/>
            <a:r>
              <a:rPr lang="en-GB" sz="1800" smtClean="0">
                <a:solidFill>
                  <a:srgbClr val="000000"/>
                </a:solidFill>
              </a:rPr>
              <a:t>Documentation out-of-date </a:t>
            </a:r>
          </a:p>
          <a:p>
            <a:pPr lvl="1" eaLnBrk="1" hangingPunct="1"/>
            <a:r>
              <a:rPr lang="en-GB" sz="1600" smtClean="0">
                <a:solidFill>
                  <a:srgbClr val="000000"/>
                </a:solidFill>
              </a:rPr>
              <a:t>You must ensure that your Evidence of Disability is completed within the specified timeframe</a:t>
            </a:r>
          </a:p>
          <a:p>
            <a:pPr eaLnBrk="1" hangingPunct="1"/>
            <a:endParaRPr lang="en-GB" sz="1800" smtClean="0">
              <a:solidFill>
                <a:srgbClr val="000000"/>
              </a:solidFill>
            </a:endParaRPr>
          </a:p>
          <a:p>
            <a:pPr eaLnBrk="1" hangingPunct="1"/>
            <a:r>
              <a:rPr lang="en-GB" sz="1800" smtClean="0">
                <a:solidFill>
                  <a:srgbClr val="000000"/>
                </a:solidFill>
              </a:rPr>
              <a:t>Evidence of Disability Form not stamped</a:t>
            </a:r>
          </a:p>
          <a:p>
            <a:pPr lvl="1" eaLnBrk="1" hangingPunct="1"/>
            <a:r>
              <a:rPr lang="en-GB" sz="1600" smtClean="0">
                <a:solidFill>
                  <a:srgbClr val="000000"/>
                </a:solidFill>
              </a:rPr>
              <a:t>The Evidence of Disability Form must be </a:t>
            </a:r>
            <a:r>
              <a:rPr lang="en-GB" sz="1600" b="1" smtClean="0">
                <a:solidFill>
                  <a:srgbClr val="000000"/>
                </a:solidFill>
              </a:rPr>
              <a:t>signed &amp; stamped</a:t>
            </a:r>
            <a:r>
              <a:rPr lang="en-GB" sz="1600" smtClean="0">
                <a:solidFill>
                  <a:srgbClr val="000000"/>
                </a:solidFill>
              </a:rPr>
              <a:t> by the accepted Medical Consultant/ Specialist </a:t>
            </a:r>
            <a:r>
              <a:rPr lang="en-GB" sz="1600" b="1" smtClean="0">
                <a:solidFill>
                  <a:srgbClr val="000000"/>
                </a:solidFill>
              </a:rPr>
              <a:t>OR</a:t>
            </a:r>
            <a:r>
              <a:rPr lang="en-GB" sz="1600" smtClean="0">
                <a:solidFill>
                  <a:srgbClr val="000000"/>
                </a:solidFill>
              </a:rPr>
              <a:t> signed &amp; accompanied by their business card or headed paper</a:t>
            </a:r>
          </a:p>
          <a:p>
            <a:pPr eaLnBrk="1" hangingPunct="1"/>
            <a:endParaRPr lang="en-GB" sz="1800" smtClean="0">
              <a:solidFill>
                <a:srgbClr val="000000"/>
              </a:solidFill>
            </a:endParaRPr>
          </a:p>
          <a:p>
            <a:pPr eaLnBrk="1" hangingPunct="1"/>
            <a:r>
              <a:rPr lang="en-IE" sz="1800" smtClean="0">
                <a:solidFill>
                  <a:srgbClr val="000000"/>
                </a:solidFill>
              </a:rPr>
              <a:t>Not enough information on reports verifying a disability</a:t>
            </a:r>
          </a:p>
          <a:p>
            <a:pPr lvl="1" eaLnBrk="1" hangingPunct="1"/>
            <a:r>
              <a:rPr lang="en-IE" sz="1600" smtClean="0">
                <a:solidFill>
                  <a:srgbClr val="000000"/>
                </a:solidFill>
              </a:rPr>
              <a:t>You must ensure that reports verifying a disability provide the same detail as the Evidence of Disability Form.  Students with SpLD, should download the Acceptable Report for SpLD and Summary Sheet. </a:t>
            </a:r>
          </a:p>
          <a:p>
            <a:pPr eaLnBrk="1" hangingPunct="1">
              <a:spcBef>
                <a:spcPts val="300"/>
              </a:spcBef>
              <a:buClr>
                <a:srgbClr val="000000"/>
              </a:buClr>
              <a:buFont typeface="Verdana" pitchFamily="34" charset="0"/>
              <a:buNone/>
            </a:pPr>
            <a:endParaRPr lang="en-IE" sz="1800" smtClean="0">
              <a:solidFill>
                <a:srgbClr val="000000"/>
              </a:solidFill>
              <a:latin typeface="Verdan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r>
              <a:rPr lang="en-IE" b="1" smtClean="0">
                <a:solidFill>
                  <a:srgbClr val="000000"/>
                </a:solidFill>
              </a:rPr>
              <a:t>Supports in College</a:t>
            </a:r>
            <a:endParaRPr lang="en-GB" b="1" smtClean="0">
              <a:solidFill>
                <a:srgbClr val="000000"/>
              </a:solidFill>
            </a:endParaRPr>
          </a:p>
        </p:txBody>
      </p:sp>
      <p:sp>
        <p:nvSpPr>
          <p:cNvPr id="30722" name="Content Placeholder 2"/>
          <p:cNvSpPr>
            <a:spLocks noGrp="1"/>
          </p:cNvSpPr>
          <p:nvPr>
            <p:ph idx="4294967295"/>
          </p:nvPr>
        </p:nvSpPr>
        <p:spPr/>
        <p:txBody>
          <a:bodyPr/>
          <a:lstStyle/>
          <a:p>
            <a:pPr eaLnBrk="1" hangingPunct="1"/>
            <a:r>
              <a:rPr lang="en-IE" sz="1800" smtClean="0">
                <a:solidFill>
                  <a:srgbClr val="000000"/>
                </a:solidFill>
              </a:rPr>
              <a:t>You don’t have to be eligible for DARE to get support in college</a:t>
            </a:r>
          </a:p>
          <a:p>
            <a:pPr eaLnBrk="1" hangingPunct="1"/>
            <a:endParaRPr lang="en-IE" sz="1800" smtClean="0">
              <a:solidFill>
                <a:srgbClr val="000000"/>
              </a:solidFill>
            </a:endParaRPr>
          </a:p>
          <a:p>
            <a:pPr eaLnBrk="1" hangingPunct="1"/>
            <a:r>
              <a:rPr lang="en-IE" sz="1800" smtClean="0">
                <a:solidFill>
                  <a:srgbClr val="000000"/>
                </a:solidFill>
              </a:rPr>
              <a:t>A needs assessment is conducted to identify your specific support requirements.</a:t>
            </a:r>
          </a:p>
          <a:p>
            <a:pPr eaLnBrk="1" hangingPunct="1"/>
            <a:endParaRPr lang="en-IE" sz="1800" smtClean="0">
              <a:solidFill>
                <a:srgbClr val="000000"/>
              </a:solidFill>
            </a:endParaRPr>
          </a:p>
          <a:p>
            <a:pPr eaLnBrk="1" hangingPunct="1"/>
            <a:r>
              <a:rPr lang="en-IE" sz="1800" smtClean="0">
                <a:solidFill>
                  <a:srgbClr val="000000"/>
                </a:solidFill>
              </a:rPr>
              <a:t>Supports may include:</a:t>
            </a:r>
          </a:p>
          <a:p>
            <a:pPr eaLnBrk="1" hangingPunct="1"/>
            <a:endParaRPr lang="en-IE" sz="1800" smtClean="0">
              <a:solidFill>
                <a:srgbClr val="000000"/>
              </a:solidFill>
            </a:endParaRPr>
          </a:p>
          <a:p>
            <a:pPr lvl="1" eaLnBrk="1" hangingPunct="1"/>
            <a:r>
              <a:rPr lang="en-IE" sz="1800" smtClean="0">
                <a:solidFill>
                  <a:srgbClr val="000000"/>
                </a:solidFill>
              </a:rPr>
              <a:t>Orientation Programmes</a:t>
            </a:r>
          </a:p>
          <a:p>
            <a:pPr lvl="1" eaLnBrk="1" hangingPunct="1"/>
            <a:r>
              <a:rPr lang="en-GB" sz="1800" smtClean="0">
                <a:solidFill>
                  <a:srgbClr val="000000"/>
                </a:solidFill>
              </a:rPr>
              <a:t>Learning Support </a:t>
            </a:r>
          </a:p>
          <a:p>
            <a:pPr lvl="1" eaLnBrk="1" hangingPunct="1"/>
            <a:r>
              <a:rPr lang="en-GB" sz="1800" smtClean="0">
                <a:solidFill>
                  <a:srgbClr val="000000"/>
                </a:solidFill>
              </a:rPr>
              <a:t>Assistive Technology</a:t>
            </a:r>
          </a:p>
          <a:p>
            <a:pPr lvl="1" eaLnBrk="1" hangingPunct="1"/>
            <a:r>
              <a:rPr lang="en-GB" sz="1800" smtClean="0">
                <a:solidFill>
                  <a:srgbClr val="000000"/>
                </a:solidFill>
              </a:rPr>
              <a:t>Library Support</a:t>
            </a:r>
          </a:p>
          <a:p>
            <a:pPr lvl="1" eaLnBrk="1" hangingPunct="1"/>
            <a:r>
              <a:rPr lang="en-GB" sz="1800" smtClean="0">
                <a:solidFill>
                  <a:srgbClr val="000000"/>
                </a:solidFill>
              </a:rPr>
              <a:t>Exam Support</a:t>
            </a:r>
          </a:p>
          <a:p>
            <a:pPr lvl="1" eaLnBrk="1" hangingPunct="1"/>
            <a:r>
              <a:rPr lang="en-GB" sz="1800" smtClean="0">
                <a:solidFill>
                  <a:srgbClr val="000000"/>
                </a:solidFill>
              </a:rPr>
              <a:t>Note-taking/Support Worker</a:t>
            </a:r>
          </a:p>
          <a:p>
            <a:pPr lvl="1" eaLnBrk="1" hangingPunct="1"/>
            <a:r>
              <a:rPr lang="en-GB" sz="1800" smtClean="0">
                <a:solidFill>
                  <a:srgbClr val="000000"/>
                </a:solidFill>
              </a:rPr>
              <a:t>Academic Tuition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p:txBody>
          <a:bodyPr/>
          <a:lstStyle/>
          <a:p>
            <a:pPr eaLnBrk="1" hangingPunct="1"/>
            <a:r>
              <a:rPr lang="en-IE" b="1" smtClean="0">
                <a:solidFill>
                  <a:srgbClr val="000000"/>
                </a:solidFill>
              </a:rPr>
              <a:t>More Information…</a:t>
            </a:r>
            <a:endParaRPr lang="en-GB" b="1" smtClean="0">
              <a:solidFill>
                <a:srgbClr val="000000"/>
              </a:solidFill>
            </a:endParaRPr>
          </a:p>
        </p:txBody>
      </p:sp>
      <p:sp>
        <p:nvSpPr>
          <p:cNvPr id="31746" name="Content Placeholder 2"/>
          <p:cNvSpPr>
            <a:spLocks noGrp="1"/>
          </p:cNvSpPr>
          <p:nvPr>
            <p:ph idx="4294967295"/>
          </p:nvPr>
        </p:nvSpPr>
        <p:spPr/>
        <p:txBody>
          <a:bodyPr/>
          <a:lstStyle/>
          <a:p>
            <a:pPr eaLnBrk="1" hangingPunct="1"/>
            <a:r>
              <a:rPr lang="en-GB" sz="1800" b="1" smtClean="0">
                <a:solidFill>
                  <a:srgbClr val="000000"/>
                </a:solidFill>
                <a:hlinkClick r:id="rId2"/>
              </a:rPr>
              <a:t>www.accesscollege.ie</a:t>
            </a:r>
            <a:r>
              <a:rPr lang="en-GB" sz="1800" b="1" smtClean="0">
                <a:solidFill>
                  <a:srgbClr val="000000"/>
                </a:solidFill>
              </a:rPr>
              <a:t> </a:t>
            </a:r>
          </a:p>
          <a:p>
            <a:pPr eaLnBrk="1" hangingPunct="1"/>
            <a:endParaRPr lang="en-GB" sz="1800" smtClean="0">
              <a:solidFill>
                <a:srgbClr val="000000"/>
              </a:solidFill>
            </a:endParaRPr>
          </a:p>
          <a:p>
            <a:pPr eaLnBrk="1" hangingPunct="1"/>
            <a:r>
              <a:rPr lang="en-GB" sz="1800" smtClean="0">
                <a:solidFill>
                  <a:srgbClr val="000000"/>
                </a:solidFill>
                <a:hlinkClick r:id="rId3"/>
              </a:rPr>
              <a:t>www.cao.ie</a:t>
            </a:r>
            <a:r>
              <a:rPr lang="en-GB" sz="1800" smtClean="0">
                <a:solidFill>
                  <a:srgbClr val="000000"/>
                </a:solidFill>
              </a:rPr>
              <a:t> </a:t>
            </a:r>
          </a:p>
          <a:p>
            <a:pPr eaLnBrk="1" hangingPunct="1"/>
            <a:endParaRPr lang="en-GB" sz="1800" smtClean="0">
              <a:solidFill>
                <a:srgbClr val="000000"/>
              </a:solidFill>
            </a:endParaRPr>
          </a:p>
          <a:p>
            <a:pPr eaLnBrk="1" hangingPunct="1"/>
            <a:r>
              <a:rPr lang="en-GB" sz="1800" smtClean="0">
                <a:solidFill>
                  <a:srgbClr val="000000"/>
                </a:solidFill>
              </a:rPr>
              <a:t>DARE Flyers and Application Guides</a:t>
            </a:r>
          </a:p>
          <a:p>
            <a:pPr eaLnBrk="1" hangingPunct="1"/>
            <a:endParaRPr lang="en-GB" sz="1800" smtClean="0">
              <a:solidFill>
                <a:srgbClr val="000000"/>
              </a:solidFill>
            </a:endParaRPr>
          </a:p>
          <a:p>
            <a:pPr eaLnBrk="1" hangingPunct="1"/>
            <a:r>
              <a:rPr lang="en-GB" sz="1800" smtClean="0">
                <a:solidFill>
                  <a:srgbClr val="000000"/>
                </a:solidFill>
              </a:rPr>
              <a:t>Better Options Events</a:t>
            </a:r>
          </a:p>
          <a:p>
            <a:pPr lvl="1" eaLnBrk="1" hangingPunct="1"/>
            <a:r>
              <a:rPr lang="en-GB" sz="1800" smtClean="0">
                <a:solidFill>
                  <a:srgbClr val="000000"/>
                </a:solidFill>
              </a:rPr>
              <a:t>4</a:t>
            </a:r>
            <a:r>
              <a:rPr lang="en-GB" sz="1800" baseline="30000" smtClean="0">
                <a:solidFill>
                  <a:srgbClr val="000000"/>
                </a:solidFill>
              </a:rPr>
              <a:t>th</a:t>
            </a:r>
            <a:r>
              <a:rPr lang="en-GB" sz="1800" smtClean="0">
                <a:solidFill>
                  <a:srgbClr val="000000"/>
                </a:solidFill>
              </a:rPr>
              <a:t> December 2013 – NCI</a:t>
            </a:r>
          </a:p>
          <a:p>
            <a:pPr lvl="1" eaLnBrk="1" hangingPunct="1"/>
            <a:endParaRPr lang="en-GB" sz="1800" smtClean="0">
              <a:solidFill>
                <a:srgbClr val="000000"/>
              </a:solidFill>
            </a:endParaRPr>
          </a:p>
          <a:p>
            <a:pPr eaLnBrk="1" hangingPunct="1"/>
            <a:r>
              <a:rPr lang="en-GB" sz="1800" smtClean="0">
                <a:solidFill>
                  <a:srgbClr val="000000"/>
                </a:solidFill>
              </a:rPr>
              <a:t>DARE &amp; HEAR Application Advice Clinics</a:t>
            </a:r>
          </a:p>
          <a:p>
            <a:pPr lvl="1" eaLnBrk="1" hangingPunct="1"/>
            <a:r>
              <a:rPr lang="en-GB" sz="1800" smtClean="0">
                <a:solidFill>
                  <a:srgbClr val="000000"/>
                </a:solidFill>
              </a:rPr>
              <a:t>Nationwide, Saturday 11th January 2014</a:t>
            </a:r>
          </a:p>
          <a:p>
            <a:pPr eaLnBrk="1" hangingPunct="1"/>
            <a:endParaRPr lang="en-GB" sz="1800" smtClean="0">
              <a:solidFill>
                <a:srgbClr val="000000"/>
              </a:solidFill>
            </a:endParaRPr>
          </a:p>
          <a:p>
            <a:pPr eaLnBrk="1" hangingPunct="1"/>
            <a:r>
              <a:rPr lang="en-GB" sz="1800" smtClean="0">
                <a:solidFill>
                  <a:srgbClr val="000000"/>
                </a:solidFill>
              </a:rPr>
              <a:t>Individual college websites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IE" b="1" smtClean="0">
                <a:solidFill>
                  <a:srgbClr val="000000"/>
                </a:solidFill>
              </a:rPr>
              <a:t>What is DARE?</a:t>
            </a:r>
            <a:endParaRPr lang="en-GB" b="1" smtClean="0">
              <a:solidFill>
                <a:srgbClr val="000000"/>
              </a:solidFill>
            </a:endParaRPr>
          </a:p>
        </p:txBody>
      </p:sp>
      <p:sp>
        <p:nvSpPr>
          <p:cNvPr id="14339" name="Content Placeholder 2"/>
          <p:cNvSpPr>
            <a:spLocks noGrp="1"/>
          </p:cNvSpPr>
          <p:nvPr>
            <p:ph idx="1"/>
          </p:nvPr>
        </p:nvSpPr>
        <p:spPr/>
        <p:txBody>
          <a:bodyPr/>
          <a:lstStyle/>
          <a:p>
            <a:pPr eaLnBrk="1" hangingPunct="1"/>
            <a:r>
              <a:rPr lang="en-US" sz="2500" smtClean="0">
                <a:solidFill>
                  <a:srgbClr val="000000"/>
                </a:solidFill>
              </a:rPr>
              <a:t>The Disability Access Route to Education (DARE) is a supplementary admissions scheme </a:t>
            </a:r>
            <a:r>
              <a:rPr lang="en-IE" sz="2500" smtClean="0">
                <a:solidFill>
                  <a:srgbClr val="000000"/>
                </a:solidFill>
              </a:rPr>
              <a:t>which offers college places on </a:t>
            </a:r>
            <a:r>
              <a:rPr lang="en-IE" sz="2500" smtClean="0">
                <a:solidFill>
                  <a:srgbClr val="FF0000"/>
                </a:solidFill>
              </a:rPr>
              <a:t>reduced points </a:t>
            </a:r>
            <a:r>
              <a:rPr lang="en-IE" sz="2500" smtClean="0">
                <a:solidFill>
                  <a:srgbClr val="000000"/>
                </a:solidFill>
              </a:rPr>
              <a:t>to school leavers with disabilities.</a:t>
            </a:r>
          </a:p>
          <a:p>
            <a:pPr eaLnBrk="1" hangingPunct="1"/>
            <a:endParaRPr lang="en-IE" sz="2500" smtClean="0">
              <a:solidFill>
                <a:srgbClr val="000000"/>
              </a:solidFill>
            </a:endParaRPr>
          </a:p>
          <a:p>
            <a:pPr eaLnBrk="1" hangingPunct="1"/>
            <a:r>
              <a:rPr lang="en-GB" sz="2500" smtClean="0">
                <a:solidFill>
                  <a:srgbClr val="000000"/>
                </a:solidFill>
              </a:rPr>
              <a:t>DARE has been established by a number of higher education institutions as clear evidence shows that disability can have a negative impact on educational attainment at school and progression to higher education.</a:t>
            </a:r>
            <a:r>
              <a:rPr lang="en-GB" sz="2800" smtClean="0">
                <a:solidFill>
                  <a:srgbClr val="000000"/>
                </a:solidFill>
              </a:rPr>
              <a:t> </a:t>
            </a:r>
          </a:p>
          <a:p>
            <a:pPr eaLnBrk="1" hangingPunct="1"/>
            <a:endParaRPr lang="en-GB" sz="25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idx="4294967295"/>
          </p:nvPr>
        </p:nvSpPr>
        <p:spPr/>
        <p:txBody>
          <a:bodyPr/>
          <a:lstStyle/>
          <a:p>
            <a:pPr eaLnBrk="1" hangingPunct="1"/>
            <a:r>
              <a:rPr lang="en-IE" sz="4000" b="1" smtClean="0">
                <a:solidFill>
                  <a:srgbClr val="000000"/>
                </a:solidFill>
              </a:rPr>
              <a:t>Who Should Apply?</a:t>
            </a:r>
            <a:br>
              <a:rPr lang="en-IE" sz="4000" b="1" smtClean="0">
                <a:solidFill>
                  <a:srgbClr val="000000"/>
                </a:solidFill>
              </a:rPr>
            </a:br>
            <a:endParaRPr lang="en-GB" sz="4000" b="1" smtClean="0">
              <a:solidFill>
                <a:srgbClr val="000000"/>
              </a:solidFill>
            </a:endParaRPr>
          </a:p>
        </p:txBody>
      </p:sp>
      <p:sp>
        <p:nvSpPr>
          <p:cNvPr id="15362" name="Content Placeholder 2"/>
          <p:cNvSpPr>
            <a:spLocks noGrp="1"/>
          </p:cNvSpPr>
          <p:nvPr>
            <p:ph idx="4294967295"/>
          </p:nvPr>
        </p:nvSpPr>
        <p:spPr/>
        <p:txBody>
          <a:bodyPr/>
          <a:lstStyle/>
          <a:p>
            <a:pPr eaLnBrk="1" hangingPunct="1"/>
            <a:r>
              <a:rPr lang="en-IE" sz="2500" smtClean="0">
                <a:solidFill>
                  <a:srgbClr val="000000"/>
                </a:solidFill>
              </a:rPr>
              <a:t>Applicants whose disability had a significant impact on educational performance in school</a:t>
            </a:r>
          </a:p>
          <a:p>
            <a:pPr eaLnBrk="1" hangingPunct="1"/>
            <a:endParaRPr lang="en-IE" sz="2500" smtClean="0">
              <a:solidFill>
                <a:srgbClr val="000000"/>
              </a:solidFill>
            </a:endParaRPr>
          </a:p>
          <a:p>
            <a:pPr eaLnBrk="1" hangingPunct="1"/>
            <a:r>
              <a:rPr lang="en-GB" sz="2500" smtClean="0">
                <a:solidFill>
                  <a:srgbClr val="000000"/>
                </a:solidFill>
              </a:rPr>
              <a:t>Applicants who may not be able to meet the points for their preferred course due to the impact of disability.</a:t>
            </a:r>
          </a:p>
          <a:p>
            <a:pPr eaLnBrk="1" hangingPunct="1"/>
            <a:endParaRPr lang="en-IE" sz="2500" smtClean="0">
              <a:solidFill>
                <a:srgbClr val="000000"/>
              </a:solidFill>
            </a:endParaRPr>
          </a:p>
          <a:p>
            <a:pPr eaLnBrk="1" hangingPunct="1"/>
            <a:r>
              <a:rPr lang="en-IE" sz="2500" smtClean="0">
                <a:solidFill>
                  <a:srgbClr val="000000"/>
                </a:solidFill>
              </a:rPr>
              <a:t>Applicants </a:t>
            </a:r>
            <a:r>
              <a:rPr lang="en-GB" sz="2500" smtClean="0">
                <a:solidFill>
                  <a:srgbClr val="000000"/>
                </a:solidFill>
              </a:rPr>
              <a:t>under 23 years as at 1st January 2014</a:t>
            </a:r>
          </a:p>
          <a:p>
            <a:pPr eaLnBrk="1" hangingPunct="1">
              <a:spcBef>
                <a:spcPts val="650"/>
              </a:spcBef>
              <a:buClr>
                <a:srgbClr val="000000"/>
              </a:buClr>
            </a:pPr>
            <a:endParaRPr lang="en-GB" sz="2800" smtClean="0">
              <a:solidFill>
                <a:srgbClr val="000000"/>
              </a:solidFill>
            </a:endParaRPr>
          </a:p>
          <a:p>
            <a:pPr eaLnBrk="1" hangingPunct="1"/>
            <a:endParaRPr lang="en-GB" sz="25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a:xfrm>
            <a:off x="495300" y="620713"/>
            <a:ext cx="8915400" cy="1143000"/>
          </a:xfrm>
        </p:spPr>
        <p:txBody>
          <a:bodyPr/>
          <a:lstStyle/>
          <a:p>
            <a:pPr eaLnBrk="1" hangingPunct="1"/>
            <a:r>
              <a:rPr lang="en-IE" sz="4000" b="1" smtClean="0">
                <a:solidFill>
                  <a:srgbClr val="000000"/>
                </a:solidFill>
              </a:rPr>
              <a:t>Disabilities eligible for consideration </a:t>
            </a:r>
            <a:br>
              <a:rPr lang="en-IE" sz="4000" b="1" smtClean="0">
                <a:solidFill>
                  <a:srgbClr val="000000"/>
                </a:solidFill>
              </a:rPr>
            </a:br>
            <a:r>
              <a:rPr lang="en-IE" sz="4000" b="1" smtClean="0">
                <a:solidFill>
                  <a:srgbClr val="000000"/>
                </a:solidFill>
              </a:rPr>
              <a:t/>
            </a:r>
            <a:br>
              <a:rPr lang="en-IE" sz="4000" b="1" smtClean="0">
                <a:solidFill>
                  <a:srgbClr val="000000"/>
                </a:solidFill>
              </a:rPr>
            </a:br>
            <a:endParaRPr lang="en-GB" sz="4000" b="1" smtClean="0">
              <a:solidFill>
                <a:srgbClr val="000000"/>
              </a:solidFill>
            </a:endParaRPr>
          </a:p>
        </p:txBody>
      </p:sp>
      <p:sp>
        <p:nvSpPr>
          <p:cNvPr id="16386" name="Content Placeholder 2"/>
          <p:cNvSpPr>
            <a:spLocks noGrp="1"/>
          </p:cNvSpPr>
          <p:nvPr>
            <p:ph idx="4294967295"/>
          </p:nvPr>
        </p:nvSpPr>
        <p:spPr/>
        <p:txBody>
          <a:bodyPr/>
          <a:lstStyle/>
          <a:p>
            <a:pPr lvl="1" eaLnBrk="1" hangingPunct="1"/>
            <a:r>
              <a:rPr lang="en-GB" sz="2000" smtClean="0">
                <a:solidFill>
                  <a:srgbClr val="000000"/>
                </a:solidFill>
              </a:rPr>
              <a:t>	Autistic Spectrum Disorders (including Asperger’s Syndrome)</a:t>
            </a:r>
          </a:p>
          <a:p>
            <a:pPr lvl="1" eaLnBrk="1" hangingPunct="1"/>
            <a:r>
              <a:rPr lang="en-GB" sz="2000" smtClean="0">
                <a:solidFill>
                  <a:srgbClr val="000000"/>
                </a:solidFill>
              </a:rPr>
              <a:t>	ADD/ADHD</a:t>
            </a:r>
          </a:p>
          <a:p>
            <a:pPr lvl="1" eaLnBrk="1" hangingPunct="1"/>
            <a:r>
              <a:rPr lang="en-GB" sz="2000" smtClean="0">
                <a:solidFill>
                  <a:srgbClr val="000000"/>
                </a:solidFill>
              </a:rPr>
              <a:t>	Blind/Vision Impaired</a:t>
            </a:r>
          </a:p>
          <a:p>
            <a:pPr lvl="1" eaLnBrk="1" hangingPunct="1"/>
            <a:r>
              <a:rPr lang="en-GB" sz="2000" smtClean="0">
                <a:solidFill>
                  <a:srgbClr val="000000"/>
                </a:solidFill>
              </a:rPr>
              <a:t>	Deaf/Hard of Hearing</a:t>
            </a:r>
          </a:p>
          <a:p>
            <a:pPr lvl="1" eaLnBrk="1" hangingPunct="1"/>
            <a:r>
              <a:rPr lang="en-GB" sz="2000" smtClean="0">
                <a:solidFill>
                  <a:srgbClr val="000000"/>
                </a:solidFill>
              </a:rPr>
              <a:t>	DCD – Dyspraxia/Dysgraphia</a:t>
            </a:r>
          </a:p>
          <a:p>
            <a:pPr lvl="1" eaLnBrk="1" hangingPunct="1"/>
            <a:r>
              <a:rPr lang="en-GB" sz="2000" smtClean="0">
                <a:solidFill>
                  <a:srgbClr val="000000"/>
                </a:solidFill>
              </a:rPr>
              <a:t>	Mental Health Conditions</a:t>
            </a:r>
          </a:p>
          <a:p>
            <a:pPr lvl="1" eaLnBrk="1" hangingPunct="1"/>
            <a:r>
              <a:rPr lang="en-GB" sz="2000" smtClean="0">
                <a:solidFill>
                  <a:srgbClr val="000000"/>
                </a:solidFill>
              </a:rPr>
              <a:t>	Neurological Conditions (Brain Injury, Epilepsy, Speech &amp; Language     	Disabilities)</a:t>
            </a:r>
          </a:p>
          <a:p>
            <a:pPr lvl="1" eaLnBrk="1" hangingPunct="1"/>
            <a:r>
              <a:rPr lang="en-GB" sz="2000" smtClean="0">
                <a:solidFill>
                  <a:srgbClr val="000000"/>
                </a:solidFill>
              </a:rPr>
              <a:t>	Significant Ongoing Illness</a:t>
            </a:r>
          </a:p>
          <a:p>
            <a:pPr lvl="1" eaLnBrk="1" hangingPunct="1"/>
            <a:r>
              <a:rPr lang="en-GB" sz="2000" smtClean="0">
                <a:solidFill>
                  <a:srgbClr val="000000"/>
                </a:solidFill>
              </a:rPr>
              <a:t>	Physical Disability</a:t>
            </a:r>
          </a:p>
          <a:p>
            <a:pPr lvl="1" eaLnBrk="1" hangingPunct="1"/>
            <a:r>
              <a:rPr lang="en-GB" sz="2000" smtClean="0">
                <a:solidFill>
                  <a:srgbClr val="000000"/>
                </a:solidFill>
              </a:rPr>
              <a:t>	Specific Learning Difficulty (Dyslexia &amp; Dyscalculia)</a:t>
            </a:r>
          </a:p>
          <a:p>
            <a:pPr eaLnBrk="1" hangingPunct="1"/>
            <a:endParaRPr lang="en-GB"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p:txBody>
          <a:bodyPr/>
          <a:lstStyle/>
          <a:p>
            <a:pPr eaLnBrk="1" hangingPunct="1"/>
            <a:r>
              <a:rPr lang="en-IE" sz="4000" b="1" smtClean="0">
                <a:solidFill>
                  <a:srgbClr val="000000"/>
                </a:solidFill>
              </a:rPr>
              <a:t>I want to apply to DARE. What’s next?</a:t>
            </a:r>
            <a:endParaRPr lang="en-GB" sz="4000" b="1" smtClean="0">
              <a:solidFill>
                <a:srgbClr val="000000"/>
              </a:solidFill>
            </a:endParaRPr>
          </a:p>
        </p:txBody>
      </p:sp>
      <p:sp>
        <p:nvSpPr>
          <p:cNvPr id="17410" name="Content Placeholder 2"/>
          <p:cNvSpPr>
            <a:spLocks noGrp="1"/>
          </p:cNvSpPr>
          <p:nvPr>
            <p:ph idx="4294967295"/>
          </p:nvPr>
        </p:nvSpPr>
        <p:spPr/>
        <p:txBody>
          <a:bodyPr/>
          <a:lstStyle/>
          <a:p>
            <a:pPr marL="609600" indent="-609600" eaLnBrk="1" hangingPunct="1"/>
            <a:r>
              <a:rPr lang="en-IE" sz="2500" smtClean="0">
                <a:solidFill>
                  <a:srgbClr val="000000"/>
                </a:solidFill>
              </a:rPr>
              <a:t>Review DARE Application Guide with your parents or guardians.</a:t>
            </a:r>
          </a:p>
          <a:p>
            <a:pPr marL="609600" indent="-609600" eaLnBrk="1" hangingPunct="1"/>
            <a:endParaRPr lang="en-IE" sz="2500" smtClean="0">
              <a:solidFill>
                <a:srgbClr val="000000"/>
              </a:solidFill>
            </a:endParaRPr>
          </a:p>
          <a:p>
            <a:pPr marL="609600" indent="-609600" eaLnBrk="1" hangingPunct="1"/>
            <a:r>
              <a:rPr lang="en-IE" sz="2500" smtClean="0">
                <a:solidFill>
                  <a:srgbClr val="000000"/>
                </a:solidFill>
              </a:rPr>
              <a:t>Apply to CAO by </a:t>
            </a:r>
            <a:r>
              <a:rPr lang="en-IE" sz="2500" b="1" smtClean="0">
                <a:solidFill>
                  <a:srgbClr val="009900"/>
                </a:solidFill>
              </a:rPr>
              <a:t>1 February 2014</a:t>
            </a:r>
            <a:r>
              <a:rPr lang="en-IE" sz="2500" smtClean="0">
                <a:solidFill>
                  <a:srgbClr val="009900"/>
                </a:solidFill>
              </a:rPr>
              <a:t> </a:t>
            </a:r>
            <a:r>
              <a:rPr lang="en-IE" sz="2500" smtClean="0">
                <a:solidFill>
                  <a:srgbClr val="000000"/>
                </a:solidFill>
              </a:rPr>
              <a:t>.</a:t>
            </a:r>
          </a:p>
          <a:p>
            <a:pPr marL="609600" indent="-609600" eaLnBrk="1" hangingPunct="1"/>
            <a:endParaRPr lang="en-IE" sz="2500" smtClean="0">
              <a:solidFill>
                <a:srgbClr val="000000"/>
              </a:solidFill>
            </a:endParaRPr>
          </a:p>
          <a:p>
            <a:pPr marL="609600" indent="-609600" eaLnBrk="1" hangingPunct="1"/>
            <a:r>
              <a:rPr lang="en-IE" sz="2500" smtClean="0">
                <a:solidFill>
                  <a:srgbClr val="000000"/>
                </a:solidFill>
              </a:rPr>
              <a:t>Complete Section A of the Supplementary Info Form and apply to DARE by </a:t>
            </a:r>
            <a:r>
              <a:rPr lang="en-IE" sz="2500" b="1" smtClean="0">
                <a:solidFill>
                  <a:srgbClr val="009900"/>
                </a:solidFill>
              </a:rPr>
              <a:t>1 March 2014</a:t>
            </a:r>
            <a:r>
              <a:rPr lang="en-IE" sz="2500" smtClean="0">
                <a:solidFill>
                  <a:srgbClr val="000000"/>
                </a:solidFill>
              </a:rPr>
              <a:t>. </a:t>
            </a:r>
          </a:p>
          <a:p>
            <a:pPr marL="609600" indent="-609600" eaLnBrk="1" hangingPunct="1"/>
            <a:endParaRPr lang="en-IE" sz="2500" smtClean="0">
              <a:solidFill>
                <a:srgbClr val="000000"/>
              </a:solidFill>
            </a:endParaRPr>
          </a:p>
          <a:p>
            <a:pPr marL="609600" indent="-609600" eaLnBrk="1" hangingPunct="1"/>
            <a:r>
              <a:rPr lang="en-IE" sz="2500" smtClean="0">
                <a:solidFill>
                  <a:srgbClr val="000000"/>
                </a:solidFill>
              </a:rPr>
              <a:t>Submit academic reference and evidence of disability to CAO by </a:t>
            </a:r>
            <a:r>
              <a:rPr lang="en-IE" sz="2500" b="1" smtClean="0">
                <a:solidFill>
                  <a:srgbClr val="009900"/>
                </a:solidFill>
              </a:rPr>
              <a:t>1 April 2014</a:t>
            </a:r>
            <a:r>
              <a:rPr lang="en-IE" sz="2500" smtClean="0">
                <a:solidFill>
                  <a:srgbClr val="000000"/>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IE" b="1" smtClean="0">
                <a:solidFill>
                  <a:srgbClr val="000000"/>
                </a:solidFill>
              </a:rPr>
              <a:t>How to Apply</a:t>
            </a:r>
            <a:endParaRPr lang="en-GB" b="1" smtClean="0">
              <a:solidFill>
                <a:srgbClr val="000000"/>
              </a:solidFill>
            </a:endParaRPr>
          </a:p>
        </p:txBody>
      </p:sp>
      <p:sp>
        <p:nvSpPr>
          <p:cNvPr id="18434" name="Content Placeholder 2"/>
          <p:cNvSpPr>
            <a:spLocks noGrp="1"/>
          </p:cNvSpPr>
          <p:nvPr>
            <p:ph idx="4294967295"/>
          </p:nvPr>
        </p:nvSpPr>
        <p:spPr/>
        <p:txBody>
          <a:bodyPr/>
          <a:lstStyle/>
          <a:p>
            <a:pPr marL="0" indent="0" eaLnBrk="1" hangingPunct="1">
              <a:buNone/>
            </a:pPr>
            <a:r>
              <a:rPr lang="en-IE" sz="2000" b="1" u="sng" dirty="0" smtClean="0">
                <a:solidFill>
                  <a:srgbClr val="C69768"/>
                </a:solidFill>
              </a:rPr>
              <a:t>Step 1</a:t>
            </a:r>
          </a:p>
          <a:p>
            <a:pPr eaLnBrk="1" hangingPunct="1"/>
            <a:r>
              <a:rPr lang="en-IE" sz="2000" dirty="0" smtClean="0">
                <a:solidFill>
                  <a:srgbClr val="221E1F"/>
                </a:solidFill>
              </a:rPr>
              <a:t>Apply to CAO </a:t>
            </a:r>
            <a:r>
              <a:rPr lang="en-IE" sz="2000" u="sng" dirty="0" smtClean="0">
                <a:solidFill>
                  <a:srgbClr val="009DB3"/>
                </a:solidFill>
              </a:rPr>
              <a:t>www.cao.ie </a:t>
            </a:r>
            <a:r>
              <a:rPr lang="en-IE" sz="2000" dirty="0" smtClean="0">
                <a:solidFill>
                  <a:srgbClr val="221E1F"/>
                </a:solidFill>
              </a:rPr>
              <a:t>by 17:15 on </a:t>
            </a:r>
            <a:r>
              <a:rPr lang="en-IE" sz="2000" b="1" dirty="0" smtClean="0">
                <a:solidFill>
                  <a:srgbClr val="221E1F"/>
                </a:solidFill>
              </a:rPr>
              <a:t>1st February 2014</a:t>
            </a:r>
            <a:r>
              <a:rPr lang="en-IE" sz="2000" dirty="0" smtClean="0">
                <a:solidFill>
                  <a:srgbClr val="221E1F"/>
                </a:solidFill>
              </a:rPr>
              <a:t>.</a:t>
            </a:r>
          </a:p>
          <a:p>
            <a:pPr marL="0" indent="0" eaLnBrk="1" hangingPunct="1">
              <a:buNone/>
            </a:pPr>
            <a:r>
              <a:rPr lang="en-IE" sz="2000" b="1" u="sng" dirty="0" smtClean="0">
                <a:solidFill>
                  <a:srgbClr val="C69768"/>
                </a:solidFill>
              </a:rPr>
              <a:t>Step 2</a:t>
            </a:r>
          </a:p>
          <a:p>
            <a:pPr eaLnBrk="1" hangingPunct="1"/>
            <a:r>
              <a:rPr lang="en-IE" sz="2000" dirty="0" smtClean="0">
                <a:solidFill>
                  <a:srgbClr val="221E1F"/>
                </a:solidFill>
              </a:rPr>
              <a:t>No later than 17:15 on </a:t>
            </a:r>
            <a:r>
              <a:rPr lang="en-IE" sz="2000" b="1" dirty="0" smtClean="0">
                <a:solidFill>
                  <a:srgbClr val="221E1F"/>
                </a:solidFill>
              </a:rPr>
              <a:t>1st March 2014</a:t>
            </a:r>
            <a:r>
              <a:rPr lang="en-IE" sz="2000" dirty="0" smtClean="0">
                <a:solidFill>
                  <a:srgbClr val="221E1F"/>
                </a:solidFill>
              </a:rPr>
              <a:t>, you must disclose your disability and/or specific learning difficulty in your CAO application and fully and correctly complete Section A of the Supplementary Information Form (the SIF is a part of your CAO application). </a:t>
            </a:r>
            <a:endParaRPr lang="en-IE" sz="2000" dirty="0" smtClean="0">
              <a:solidFill>
                <a:srgbClr val="221E1F"/>
              </a:solidFill>
            </a:endParaRPr>
          </a:p>
          <a:p>
            <a:pPr eaLnBrk="1" hangingPunct="1"/>
            <a:r>
              <a:rPr lang="en-IE" sz="2000" dirty="0" smtClean="0">
                <a:solidFill>
                  <a:srgbClr val="221E1F"/>
                </a:solidFill>
              </a:rPr>
              <a:t>If </a:t>
            </a:r>
            <a:r>
              <a:rPr lang="en-IE" sz="2000" dirty="0" smtClean="0">
                <a:solidFill>
                  <a:srgbClr val="221E1F"/>
                </a:solidFill>
              </a:rPr>
              <a:t>you wish to be considered for the DARE scheme, you must indicate this on Section A of the fully completed SIF by ticking “Yes” to Question 5 by 17:15 on </a:t>
            </a:r>
            <a:r>
              <a:rPr lang="en-IE" sz="2000" b="1" dirty="0" smtClean="0">
                <a:solidFill>
                  <a:srgbClr val="221E1F"/>
                </a:solidFill>
              </a:rPr>
              <a:t>1st March 2014</a:t>
            </a:r>
            <a:r>
              <a:rPr lang="en-IE" sz="2000" dirty="0" smtClean="0">
                <a:solidFill>
                  <a:srgbClr val="221E1F"/>
                </a:solidFill>
              </a:rPr>
              <a:t>. </a:t>
            </a:r>
          </a:p>
          <a:p>
            <a:pPr marL="0" indent="0" eaLnBrk="1" hangingPunct="1">
              <a:buNone/>
            </a:pPr>
            <a:r>
              <a:rPr lang="en-IE" sz="2000" b="1" u="sng" dirty="0" smtClean="0">
                <a:solidFill>
                  <a:srgbClr val="C69768"/>
                </a:solidFill>
              </a:rPr>
              <a:t>Step 3</a:t>
            </a:r>
          </a:p>
          <a:p>
            <a:pPr eaLnBrk="1" hangingPunct="1"/>
            <a:r>
              <a:rPr lang="en-IE" sz="2000" dirty="0" smtClean="0">
                <a:solidFill>
                  <a:srgbClr val="221E1F"/>
                </a:solidFill>
              </a:rPr>
              <a:t>You must return the fully completed Second Level Academic Reference (Section B) and Evidence of Disability (Section C) to the CAO by 17:15 on </a:t>
            </a:r>
            <a:r>
              <a:rPr lang="en-IE" sz="2000" b="1" dirty="0" smtClean="0">
                <a:solidFill>
                  <a:srgbClr val="221E1F"/>
                </a:solidFill>
              </a:rPr>
              <a:t>1st April 2014</a:t>
            </a:r>
            <a:r>
              <a:rPr lang="en-IE" sz="2000" dirty="0" smtClean="0">
                <a:solidFill>
                  <a:srgbClr val="221E1F"/>
                </a:solidFill>
              </a:rPr>
              <a:t>.</a:t>
            </a:r>
          </a:p>
          <a:p>
            <a:pPr eaLnBrk="1" hangingPunct="1">
              <a:buFont typeface="Arial" charset="0"/>
              <a:buNone/>
            </a:pPr>
            <a:r>
              <a:rPr lang="en-IE" sz="2000" b="1" dirty="0" smtClean="0">
                <a:solidFill>
                  <a:srgbClr val="000000"/>
                </a:solidFil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r>
              <a:rPr lang="en-IE" sz="4000" b="1" smtClean="0">
                <a:solidFill>
                  <a:srgbClr val="000000"/>
                </a:solidFill>
              </a:rPr>
              <a:t>What is the Supplementary Information Form (SIF)?</a:t>
            </a:r>
            <a:endParaRPr lang="en-GB" sz="4000" b="1" smtClean="0">
              <a:solidFill>
                <a:srgbClr val="000000"/>
              </a:solidFill>
            </a:endParaRPr>
          </a:p>
        </p:txBody>
      </p:sp>
      <p:sp>
        <p:nvSpPr>
          <p:cNvPr id="19458" name="Content Placeholder 2"/>
          <p:cNvSpPr>
            <a:spLocks noGrp="1"/>
          </p:cNvSpPr>
          <p:nvPr>
            <p:ph idx="4294967295"/>
          </p:nvPr>
        </p:nvSpPr>
        <p:spPr/>
        <p:txBody>
          <a:bodyPr/>
          <a:lstStyle/>
          <a:p>
            <a:pPr eaLnBrk="1" hangingPunct="1"/>
            <a:r>
              <a:rPr lang="en-GB" sz="2000" smtClean="0">
                <a:solidFill>
                  <a:srgbClr val="000000"/>
                </a:solidFill>
              </a:rPr>
              <a:t>A separate form which gathers additional information on your disability.</a:t>
            </a:r>
          </a:p>
          <a:p>
            <a:pPr eaLnBrk="1" hangingPunct="1"/>
            <a:endParaRPr lang="en-IE" sz="2000" smtClean="0">
              <a:solidFill>
                <a:srgbClr val="000000"/>
              </a:solidFill>
            </a:endParaRPr>
          </a:p>
          <a:p>
            <a:pPr eaLnBrk="1" hangingPunct="1"/>
            <a:r>
              <a:rPr lang="en-IE" sz="2000" smtClean="0">
                <a:solidFill>
                  <a:srgbClr val="000000"/>
                </a:solidFill>
              </a:rPr>
              <a:t>The </a:t>
            </a:r>
            <a:r>
              <a:rPr lang="en-GB" sz="2000" smtClean="0">
                <a:solidFill>
                  <a:srgbClr val="000000"/>
                </a:solidFill>
              </a:rPr>
              <a:t>Supplementary Information Form has 4 separate sections:</a:t>
            </a:r>
          </a:p>
          <a:p>
            <a:pPr eaLnBrk="1" hangingPunct="1"/>
            <a:endParaRPr lang="en-IE" sz="2000" smtClean="0">
              <a:solidFill>
                <a:srgbClr val="000000"/>
              </a:solidFill>
            </a:endParaRPr>
          </a:p>
          <a:p>
            <a:pPr lvl="2" eaLnBrk="1" hangingPunct="1"/>
            <a:r>
              <a:rPr lang="en-IE" sz="2000" b="1" smtClean="0">
                <a:solidFill>
                  <a:srgbClr val="000000"/>
                </a:solidFill>
              </a:rPr>
              <a:t>Section A </a:t>
            </a:r>
            <a:r>
              <a:rPr lang="en-IE" sz="2000" smtClean="0">
                <a:solidFill>
                  <a:srgbClr val="000000"/>
                </a:solidFill>
              </a:rPr>
              <a:t>– completed by you by 1st March 2014</a:t>
            </a:r>
          </a:p>
          <a:p>
            <a:pPr lvl="2" eaLnBrk="1" hangingPunct="1"/>
            <a:endParaRPr lang="en-IE" sz="2000" smtClean="0">
              <a:solidFill>
                <a:srgbClr val="000000"/>
              </a:solidFill>
            </a:endParaRPr>
          </a:p>
          <a:p>
            <a:pPr lvl="2" eaLnBrk="1" hangingPunct="1"/>
            <a:r>
              <a:rPr lang="en-IE" sz="2000" b="1" smtClean="0">
                <a:solidFill>
                  <a:srgbClr val="000000"/>
                </a:solidFill>
              </a:rPr>
              <a:t>Supplementary Admissions Routes </a:t>
            </a:r>
            <a:r>
              <a:rPr lang="en-IE" sz="2000" smtClean="0">
                <a:solidFill>
                  <a:srgbClr val="000000"/>
                </a:solidFill>
              </a:rPr>
              <a:t>– you must ‘opt-in’ to DARE by 1st March 2014 by ticking “yes” to </a:t>
            </a:r>
            <a:r>
              <a:rPr lang="en-IE" sz="2000" b="1" smtClean="0">
                <a:solidFill>
                  <a:srgbClr val="000000"/>
                </a:solidFill>
              </a:rPr>
              <a:t>Q.5</a:t>
            </a:r>
          </a:p>
          <a:p>
            <a:pPr lvl="2" eaLnBrk="1" hangingPunct="1"/>
            <a:endParaRPr lang="en-IE" sz="2000" smtClean="0">
              <a:solidFill>
                <a:srgbClr val="000000"/>
              </a:solidFill>
            </a:endParaRPr>
          </a:p>
          <a:p>
            <a:pPr lvl="2" eaLnBrk="1" hangingPunct="1"/>
            <a:r>
              <a:rPr lang="en-IE" sz="2000" b="1" smtClean="0">
                <a:solidFill>
                  <a:srgbClr val="000000"/>
                </a:solidFill>
              </a:rPr>
              <a:t>Section B </a:t>
            </a:r>
            <a:r>
              <a:rPr lang="en-IE" sz="2000" smtClean="0">
                <a:solidFill>
                  <a:srgbClr val="000000"/>
                </a:solidFill>
              </a:rPr>
              <a:t>– completed by the school and returned by 1st April 2014</a:t>
            </a:r>
          </a:p>
          <a:p>
            <a:pPr lvl="2" eaLnBrk="1" hangingPunct="1"/>
            <a:endParaRPr lang="en-IE" sz="2000" smtClean="0">
              <a:solidFill>
                <a:srgbClr val="000000"/>
              </a:solidFill>
            </a:endParaRPr>
          </a:p>
          <a:p>
            <a:pPr lvl="2" eaLnBrk="1" hangingPunct="1"/>
            <a:r>
              <a:rPr lang="en-IE" sz="2000" b="1" smtClean="0">
                <a:solidFill>
                  <a:srgbClr val="000000"/>
                </a:solidFill>
              </a:rPr>
              <a:t>Section C </a:t>
            </a:r>
            <a:r>
              <a:rPr lang="en-IE" sz="2000" smtClean="0">
                <a:solidFill>
                  <a:srgbClr val="000000"/>
                </a:solidFill>
              </a:rPr>
              <a:t>– completed by the accepted Medical Consultant / Specialist and returned by 1st April 2014</a:t>
            </a:r>
          </a:p>
          <a:p>
            <a:pPr lvl="2" eaLnBrk="1" hangingPunct="1">
              <a:lnSpc>
                <a:spcPct val="80000"/>
              </a:lnSpc>
              <a:spcBef>
                <a:spcPts val="375"/>
              </a:spcBef>
              <a:buClr>
                <a:srgbClr val="000000"/>
              </a:buClr>
              <a:buFont typeface="Verdana" pitchFamily="34" charset="0"/>
              <a:buNone/>
            </a:pPr>
            <a:endParaRPr lang="en-IE" sz="2000" smtClean="0">
              <a:solidFill>
                <a:srgbClr val="000000"/>
              </a:solidFill>
              <a:latin typeface="Verdan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lstStyle/>
          <a:p>
            <a:pPr eaLnBrk="1" hangingPunct="1"/>
            <a:r>
              <a:rPr lang="en-IE" b="1" smtClean="0">
                <a:solidFill>
                  <a:srgbClr val="000000"/>
                </a:solidFill>
              </a:rPr>
              <a:t>Section A: Applicant Information</a:t>
            </a:r>
            <a:endParaRPr lang="en-GB" b="1" smtClean="0">
              <a:solidFill>
                <a:srgbClr val="000000"/>
              </a:solidFill>
            </a:endParaRPr>
          </a:p>
        </p:txBody>
      </p:sp>
      <p:sp>
        <p:nvSpPr>
          <p:cNvPr id="20482" name="Content Placeholder 2"/>
          <p:cNvSpPr>
            <a:spLocks noGrp="1"/>
          </p:cNvSpPr>
          <p:nvPr>
            <p:ph idx="4294967295"/>
          </p:nvPr>
        </p:nvSpPr>
        <p:spPr/>
        <p:txBody>
          <a:bodyPr/>
          <a:lstStyle/>
          <a:p>
            <a:pPr eaLnBrk="1" hangingPunct="1"/>
            <a:r>
              <a:rPr lang="en-IE" sz="2500" smtClean="0">
                <a:solidFill>
                  <a:srgbClr val="000000"/>
                </a:solidFill>
              </a:rPr>
              <a:t>Section A is completed by you and asks for specific information on your disability and the supports received in second level.</a:t>
            </a:r>
          </a:p>
          <a:p>
            <a:pPr eaLnBrk="1" hangingPunct="1"/>
            <a:endParaRPr lang="en-IE" sz="2500" smtClean="0">
              <a:solidFill>
                <a:srgbClr val="000000"/>
              </a:solidFill>
            </a:endParaRPr>
          </a:p>
          <a:p>
            <a:pPr eaLnBrk="1" hangingPunct="1"/>
            <a:r>
              <a:rPr lang="en-IE" sz="2500" smtClean="0">
                <a:solidFill>
                  <a:srgbClr val="000000"/>
                </a:solidFill>
              </a:rPr>
              <a:t>You must also complete a Personal Statement which outlines, from your perspective, the academic impact of your disability or specific learning difficulty.</a:t>
            </a:r>
          </a:p>
          <a:p>
            <a:pPr eaLnBrk="1" hangingPunct="1"/>
            <a:endParaRPr lang="en-IE" sz="2500" smtClean="0">
              <a:solidFill>
                <a:srgbClr val="000000"/>
              </a:solidFill>
            </a:endParaRPr>
          </a:p>
          <a:p>
            <a:pPr eaLnBrk="1" hangingPunct="1"/>
            <a:r>
              <a:rPr lang="en-IE" sz="2500" smtClean="0">
                <a:solidFill>
                  <a:srgbClr val="000000"/>
                </a:solidFill>
              </a:rPr>
              <a:t>Must be completed by </a:t>
            </a:r>
            <a:r>
              <a:rPr lang="en-IE" sz="2500" b="1" smtClean="0">
                <a:solidFill>
                  <a:srgbClr val="000000"/>
                </a:solidFill>
              </a:rPr>
              <a:t>1st March 2014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495300" y="457200"/>
            <a:ext cx="8915400" cy="1143000"/>
          </a:xfrm>
        </p:spPr>
        <p:txBody>
          <a:bodyPr/>
          <a:lstStyle/>
          <a:p>
            <a:pPr eaLnBrk="1" hangingPunct="1"/>
            <a:r>
              <a:rPr lang="en-IE" sz="4000" b="1" smtClean="0">
                <a:solidFill>
                  <a:srgbClr val="000000"/>
                </a:solidFill>
              </a:rPr>
              <a:t>Section B – Second Level </a:t>
            </a:r>
            <a:br>
              <a:rPr lang="en-IE" sz="4000" b="1" smtClean="0">
                <a:solidFill>
                  <a:srgbClr val="000000"/>
                </a:solidFill>
              </a:rPr>
            </a:br>
            <a:r>
              <a:rPr lang="en-IE" sz="4000" b="1" smtClean="0">
                <a:solidFill>
                  <a:srgbClr val="000000"/>
                </a:solidFill>
              </a:rPr>
              <a:t>Academic Reference</a:t>
            </a:r>
            <a:br>
              <a:rPr lang="en-IE" sz="4000" b="1" smtClean="0">
                <a:solidFill>
                  <a:srgbClr val="000000"/>
                </a:solidFill>
              </a:rPr>
            </a:br>
            <a:endParaRPr lang="en-GB" sz="4000" b="1" smtClean="0">
              <a:solidFill>
                <a:srgbClr val="000000"/>
              </a:solidFill>
            </a:endParaRPr>
          </a:p>
        </p:txBody>
      </p:sp>
      <p:sp>
        <p:nvSpPr>
          <p:cNvPr id="21506" name="Content Placeholder 2"/>
          <p:cNvSpPr>
            <a:spLocks noGrp="1"/>
          </p:cNvSpPr>
          <p:nvPr>
            <p:ph idx="4294967295"/>
          </p:nvPr>
        </p:nvSpPr>
        <p:spPr/>
        <p:txBody>
          <a:bodyPr/>
          <a:lstStyle/>
          <a:p>
            <a:pPr eaLnBrk="1" hangingPunct="1"/>
            <a:r>
              <a:rPr lang="en-GB" sz="2000" smtClean="0">
                <a:solidFill>
                  <a:srgbClr val="000000"/>
                </a:solidFill>
              </a:rPr>
              <a:t>Provides background information on your educational experience and helps to determine appropriate supports in 3rd level</a:t>
            </a:r>
          </a:p>
          <a:p>
            <a:pPr eaLnBrk="1" hangingPunct="1"/>
            <a:endParaRPr lang="en-IE" sz="2000" smtClean="0">
              <a:solidFill>
                <a:srgbClr val="000000"/>
              </a:solidFill>
            </a:endParaRPr>
          </a:p>
          <a:p>
            <a:pPr eaLnBrk="1" hangingPunct="1"/>
            <a:r>
              <a:rPr lang="en-GB" sz="2000" smtClean="0">
                <a:solidFill>
                  <a:srgbClr val="000000"/>
                </a:solidFill>
              </a:rPr>
              <a:t>This form </a:t>
            </a:r>
            <a:r>
              <a:rPr lang="en-GB" sz="2000" b="1" smtClean="0">
                <a:solidFill>
                  <a:srgbClr val="000000"/>
                </a:solidFill>
              </a:rPr>
              <a:t>should be downloaded by you</a:t>
            </a:r>
            <a:r>
              <a:rPr lang="en-GB" sz="2000" smtClean="0">
                <a:solidFill>
                  <a:srgbClr val="000000"/>
                </a:solidFill>
              </a:rPr>
              <a:t>, completed by your school and returned to the CAO</a:t>
            </a:r>
          </a:p>
          <a:p>
            <a:pPr eaLnBrk="1" hangingPunct="1"/>
            <a:endParaRPr lang="en-GB" sz="2000" smtClean="0">
              <a:solidFill>
                <a:srgbClr val="000000"/>
              </a:solidFill>
            </a:endParaRPr>
          </a:p>
          <a:p>
            <a:pPr eaLnBrk="1" hangingPunct="1"/>
            <a:r>
              <a:rPr lang="en-GB" sz="2000" smtClean="0">
                <a:solidFill>
                  <a:srgbClr val="000000"/>
                </a:solidFill>
              </a:rPr>
              <a:t>School teacher or Guidance Counsellor or Visiting Teacher </a:t>
            </a:r>
            <a:r>
              <a:rPr lang="en-GB" sz="2000" b="1" smtClean="0">
                <a:solidFill>
                  <a:srgbClr val="000000"/>
                </a:solidFill>
              </a:rPr>
              <a:t>AND</a:t>
            </a:r>
            <a:r>
              <a:rPr lang="en-GB" sz="2000" smtClean="0">
                <a:solidFill>
                  <a:srgbClr val="000000"/>
                </a:solidFill>
              </a:rPr>
              <a:t> school principal must complete the form</a:t>
            </a:r>
          </a:p>
          <a:p>
            <a:pPr eaLnBrk="1" hangingPunct="1"/>
            <a:endParaRPr lang="en-GB" sz="2000" smtClean="0">
              <a:solidFill>
                <a:srgbClr val="000000"/>
              </a:solidFill>
            </a:endParaRPr>
          </a:p>
          <a:p>
            <a:pPr eaLnBrk="1" hangingPunct="1"/>
            <a:r>
              <a:rPr lang="en-GB" sz="2000" smtClean="0">
                <a:solidFill>
                  <a:srgbClr val="000000"/>
                </a:solidFill>
              </a:rPr>
              <a:t>The form </a:t>
            </a:r>
            <a:r>
              <a:rPr lang="en-GB" sz="2000" b="1" smtClean="0">
                <a:solidFill>
                  <a:srgbClr val="000000"/>
                </a:solidFill>
              </a:rPr>
              <a:t>MUST BE</a:t>
            </a:r>
            <a:r>
              <a:rPr lang="en-GB" sz="2000" smtClean="0">
                <a:solidFill>
                  <a:srgbClr val="000000"/>
                </a:solidFill>
              </a:rPr>
              <a:t> stamped</a:t>
            </a:r>
          </a:p>
          <a:p>
            <a:pPr eaLnBrk="1" hangingPunct="1"/>
            <a:endParaRPr lang="en-GB" sz="2000" smtClean="0">
              <a:solidFill>
                <a:srgbClr val="000000"/>
              </a:solidFill>
            </a:endParaRPr>
          </a:p>
          <a:p>
            <a:pPr eaLnBrk="1" hangingPunct="1"/>
            <a:r>
              <a:rPr lang="en-GB" sz="2000" smtClean="0">
                <a:solidFill>
                  <a:srgbClr val="000000"/>
                </a:solidFill>
              </a:rPr>
              <a:t>The Second Level Academic Reference must be returned to the CAO</a:t>
            </a:r>
            <a:r>
              <a:rPr lang="en-GB" sz="2000" b="1" smtClean="0">
                <a:solidFill>
                  <a:srgbClr val="000000"/>
                </a:solidFill>
              </a:rPr>
              <a:t> by 1st April 2014</a:t>
            </a:r>
          </a:p>
          <a:p>
            <a:pPr eaLnBrk="1" hangingPunct="1"/>
            <a:endParaRPr lang="en-GB" sz="200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TotalTime>
  <Words>1355</Words>
  <Application>Microsoft Office PowerPoint</Application>
  <PresentationFormat>A4 Paper (210x297 mm)</PresentationFormat>
  <Paragraphs>175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Disability Access   Route to Education</vt:lpstr>
      <vt:lpstr>What is DARE?</vt:lpstr>
      <vt:lpstr>Who Should Apply? </vt:lpstr>
      <vt:lpstr>Disabilities eligible for consideration   </vt:lpstr>
      <vt:lpstr>I want to apply to DARE. What’s next?</vt:lpstr>
      <vt:lpstr>How to Apply</vt:lpstr>
      <vt:lpstr>What is the Supplementary Information Form (SIF)?</vt:lpstr>
      <vt:lpstr>Section A: Applicant Information</vt:lpstr>
      <vt:lpstr>Section B – Second Level  Academic Reference </vt:lpstr>
      <vt:lpstr>Section C – Evidence of Disability </vt:lpstr>
      <vt:lpstr>Section C – Evidence of Disability </vt:lpstr>
      <vt:lpstr>Question 5:  Supplementary Admissions Routes </vt:lpstr>
      <vt:lpstr>How are Applications Screened for Eligibility? </vt:lpstr>
      <vt:lpstr>Next Steps in the Application Process </vt:lpstr>
      <vt:lpstr>What College Places are Available? </vt:lpstr>
      <vt:lpstr>Common Errors</vt:lpstr>
      <vt:lpstr>Common Errors</vt:lpstr>
      <vt:lpstr>Supports in College</vt:lpstr>
      <vt:lpstr>More Information…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Lia O'Sullivan</cp:lastModifiedBy>
  <cp:revision>26</cp:revision>
  <dcterms:created xsi:type="dcterms:W3CDTF">2013-09-20T12:18:45Z</dcterms:created>
  <dcterms:modified xsi:type="dcterms:W3CDTF">2013-10-30T12:13:41Z</dcterms:modified>
</cp:coreProperties>
</file>